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8A4C"/>
    <a:srgbClr val="72BE7F"/>
    <a:srgbClr val="2EB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2"/>
    <p:restoredTop sz="94674"/>
  </p:normalViewPr>
  <p:slideViewPr>
    <p:cSldViewPr snapToGrid="0" snapToObjects="1">
      <p:cViewPr>
        <p:scale>
          <a:sx n="170" d="100"/>
          <a:sy n="170" d="100"/>
        </p:scale>
        <p:origin x="640" y="-108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7CDC3-5B40-B341-B3D1-EE720DBB9E8A}" type="datetimeFigureOut">
              <a:rPr lang="fr-FR" smtClean="0"/>
              <a:t>19/10/2019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AB097-52E0-D74A-86FC-FBBF9AD0CE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2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evel\tsduck\images\tsduck-5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402" y="723902"/>
            <a:ext cx="1560512" cy="156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Devel\tsduck\images\tsduck-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94" y="1479552"/>
            <a:ext cx="49212" cy="4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Devel\tsduck\images\tsduck-3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535" y="1455739"/>
            <a:ext cx="96838" cy="9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Devel\tsduck\images\tsduck-4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002" y="1431133"/>
            <a:ext cx="146050" cy="14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Devel\tsduck\images\tsduck-6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681" y="1406527"/>
            <a:ext cx="195262" cy="19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Devel\tsduck\images\tsduck-128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572" y="1308896"/>
            <a:ext cx="39052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Devel\tsduck\images\tsduck-25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726" y="1113633"/>
            <a:ext cx="78105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e 13"/>
          <p:cNvGrpSpPr/>
          <p:nvPr/>
        </p:nvGrpSpPr>
        <p:grpSpPr>
          <a:xfrm>
            <a:off x="901700" y="3136900"/>
            <a:ext cx="5167382" cy="1895475"/>
            <a:chOff x="901700" y="3136900"/>
            <a:chExt cx="5167382" cy="1895475"/>
          </a:xfrm>
        </p:grpSpPr>
        <p:sp>
          <p:nvSpPr>
            <p:cNvPr id="4" name="Rectangle à coins arrondis 3"/>
            <p:cNvSpPr/>
            <p:nvPr/>
          </p:nvSpPr>
          <p:spPr>
            <a:xfrm>
              <a:off x="901700" y="3136900"/>
              <a:ext cx="5080000" cy="1504950"/>
            </a:xfrm>
            <a:prstGeom prst="roundRect">
              <a:avLst>
                <a:gd name="adj" fmla="val 3969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1200" b="1" dirty="0" err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tsp</a:t>
              </a:r>
              <a:r>
                <a:rPr lang="fr-FR" sz="1200" b="1" dirty="0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 </a:t>
              </a:r>
              <a:r>
                <a:rPr lang="fr-FR" sz="1200" b="1" dirty="0" err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process</a:t>
              </a:r>
              <a:endParaRPr lang="fr-FR" sz="1200" b="1" dirty="0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5" name="Rectangle à coins arrondis 4"/>
            <p:cNvSpPr/>
            <p:nvPr/>
          </p:nvSpPr>
          <p:spPr>
            <a:xfrm>
              <a:off x="1108075" y="3384550"/>
              <a:ext cx="4667250" cy="374650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1000" dirty="0" err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tsp</a:t>
              </a:r>
              <a:r>
                <a:rPr lang="fr-FR" sz="10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 </a:t>
              </a:r>
              <a:r>
                <a:rPr lang="fr-FR" sz="1000" dirty="0" err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executable</a:t>
              </a:r>
              <a:endParaRPr lang="fr-FR" sz="1000" dirty="0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3086697" y="3910012"/>
              <a:ext cx="708024" cy="552450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900" dirty="0" err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packet</a:t>
              </a:r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 </a:t>
              </a:r>
              <a:r>
                <a:rPr lang="fr-FR" sz="900" dirty="0" err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processing</a:t>
              </a:r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 plugin 2</a:t>
              </a: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2097386" y="3910012"/>
              <a:ext cx="708024" cy="552450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900" dirty="0" err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packet</a:t>
              </a:r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 </a:t>
              </a:r>
              <a:r>
                <a:rPr lang="fr-FR" sz="900" dirty="0" err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processing</a:t>
              </a:r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 plugin 1</a:t>
              </a: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4076008" y="3910012"/>
              <a:ext cx="708024" cy="552450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900" dirty="0" err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packet</a:t>
              </a:r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 </a:t>
              </a:r>
              <a:r>
                <a:rPr lang="fr-FR" sz="900" dirty="0" err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processing</a:t>
              </a:r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 plugin 3</a:t>
              </a: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108075" y="3910012"/>
              <a:ext cx="708024" cy="552450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input plugin</a:t>
              </a: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5065318" y="3910012"/>
              <a:ext cx="708024" cy="552450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output plugin</a:t>
              </a:r>
            </a:p>
          </p:txBody>
        </p:sp>
        <p:cxnSp>
          <p:nvCxnSpPr>
            <p:cNvPr id="12" name="Connecteur droit avec flèche 11"/>
            <p:cNvCxnSpPr>
              <a:endCxn id="9" idx="2"/>
            </p:cNvCxnSpPr>
            <p:nvPr/>
          </p:nvCxnSpPr>
          <p:spPr>
            <a:xfrm flipV="1">
              <a:off x="1462087" y="4462462"/>
              <a:ext cx="0" cy="49688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>
              <a:stCxn id="10" idx="2"/>
            </p:cNvCxnSpPr>
            <p:nvPr/>
          </p:nvCxnSpPr>
          <p:spPr>
            <a:xfrm>
              <a:off x="5419330" y="4462462"/>
              <a:ext cx="0" cy="49688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1538586" y="4845993"/>
              <a:ext cx="647700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input TS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4686402" y="4845993"/>
              <a:ext cx="647700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r-FR" sz="9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output TS</a:t>
              </a:r>
            </a:p>
          </p:txBody>
        </p:sp>
        <p:sp>
          <p:nvSpPr>
            <p:cNvPr id="22" name="Arc 21"/>
            <p:cNvSpPr/>
            <p:nvPr/>
          </p:nvSpPr>
          <p:spPr>
            <a:xfrm>
              <a:off x="1538585" y="3644900"/>
              <a:ext cx="822027" cy="565149"/>
            </a:xfrm>
            <a:prstGeom prst="arc">
              <a:avLst>
                <a:gd name="adj1" fmla="val 10863990"/>
                <a:gd name="adj2" fmla="val 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2522537" y="3635376"/>
              <a:ext cx="822027" cy="565149"/>
            </a:xfrm>
            <a:prstGeom prst="arc">
              <a:avLst>
                <a:gd name="adj1" fmla="val 10863990"/>
                <a:gd name="adj2" fmla="val 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24" name="Arc 23"/>
            <p:cNvSpPr/>
            <p:nvPr/>
          </p:nvSpPr>
          <p:spPr>
            <a:xfrm>
              <a:off x="3525539" y="3625852"/>
              <a:ext cx="822027" cy="565149"/>
            </a:xfrm>
            <a:prstGeom prst="arc">
              <a:avLst>
                <a:gd name="adj1" fmla="val 10863990"/>
                <a:gd name="adj2" fmla="val 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25" name="Arc 24"/>
            <p:cNvSpPr/>
            <p:nvPr/>
          </p:nvSpPr>
          <p:spPr>
            <a:xfrm>
              <a:off x="4515841" y="3616328"/>
              <a:ext cx="822027" cy="565149"/>
            </a:xfrm>
            <a:prstGeom prst="arc">
              <a:avLst>
                <a:gd name="adj1" fmla="val 10863990"/>
                <a:gd name="adj2" fmla="val 0"/>
              </a:avLst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pic>
          <p:nvPicPr>
            <p:cNvPr id="62" name="Picture 7" descr="D:\Devel\tsduck\images\tsduck-48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3677" y="4886325"/>
              <a:ext cx="146050" cy="146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ZoneTexte 62"/>
            <p:cNvSpPr txBox="1"/>
            <p:nvPr/>
          </p:nvSpPr>
          <p:spPr>
            <a:xfrm>
              <a:off x="5766926" y="4905489"/>
              <a:ext cx="302156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7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TSDuck</a:t>
              </a: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741662" y="5988050"/>
            <a:ext cx="5719581" cy="2841625"/>
            <a:chOff x="741662" y="5988050"/>
            <a:chExt cx="5719581" cy="2841625"/>
          </a:xfrm>
        </p:grpSpPr>
        <p:sp>
          <p:nvSpPr>
            <p:cNvPr id="72" name="Rectangle à coins arrondis 71"/>
            <p:cNvSpPr/>
            <p:nvPr/>
          </p:nvSpPr>
          <p:spPr>
            <a:xfrm>
              <a:off x="5264232" y="7007791"/>
              <a:ext cx="176715" cy="420623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fr-FR" sz="800" dirty="0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29" name="Connecteur droit 28"/>
            <p:cNvCxnSpPr/>
            <p:nvPr/>
          </p:nvCxnSpPr>
          <p:spPr>
            <a:xfrm>
              <a:off x="1193800" y="5988050"/>
              <a:ext cx="385719" cy="4953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>
              <a:off x="1053156" y="598805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1114425" y="607060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>
              <a:off x="1175694" y="615315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>
              <a:off x="1236963" y="623570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1298232" y="631825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1359501" y="640080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420770" y="6483350"/>
              <a:ext cx="281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à coins arrondis 39"/>
            <p:cNvSpPr/>
            <p:nvPr/>
          </p:nvSpPr>
          <p:spPr>
            <a:xfrm>
              <a:off x="1979464" y="7035800"/>
              <a:ext cx="2317058" cy="1041400"/>
            </a:xfrm>
            <a:prstGeom prst="roundRect">
              <a:avLst>
                <a:gd name="adj" fmla="val 3969"/>
              </a:avLst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fr-FR" sz="1000" b="1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Linux or Windows computer</a:t>
              </a: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2186286" y="8432541"/>
              <a:ext cx="770534" cy="397134"/>
            </a:xfrm>
            <a:prstGeom prst="roundRect">
              <a:avLst>
                <a:gd name="adj" fmla="val 3969"/>
              </a:avLst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 anchorCtr="0"/>
            <a:lstStyle/>
            <a:p>
              <a:pPr algn="ctr"/>
              <a:r>
                <a:rPr lang="fr-FR" sz="1000" b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ECMG</a:t>
              </a:r>
              <a:endParaRPr lang="fr-FR" sz="1000" b="1" dirty="0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45" name="Rectangle à coins arrondis 44"/>
            <p:cNvSpPr/>
            <p:nvPr/>
          </p:nvSpPr>
          <p:spPr>
            <a:xfrm>
              <a:off x="3329530" y="8432541"/>
              <a:ext cx="770534" cy="397134"/>
            </a:xfrm>
            <a:prstGeom prst="roundRect">
              <a:avLst>
                <a:gd name="adj" fmla="val 3969"/>
              </a:avLst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 anchorCtr="0"/>
            <a:lstStyle/>
            <a:p>
              <a:pPr algn="ctr"/>
              <a:r>
                <a:rPr lang="fr-FR" sz="1000" b="1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EMMG</a:t>
              </a:r>
            </a:p>
          </p:txBody>
        </p:sp>
        <p:cxnSp>
          <p:nvCxnSpPr>
            <p:cNvPr id="46" name="Connecteur droit 45"/>
            <p:cNvCxnSpPr>
              <a:stCxn id="42" idx="3"/>
              <a:endCxn id="41" idx="2"/>
            </p:cNvCxnSpPr>
            <p:nvPr/>
          </p:nvCxnSpPr>
          <p:spPr>
            <a:xfrm>
              <a:off x="2524123" y="7608758"/>
              <a:ext cx="2229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endCxn id="43" idx="1"/>
            </p:cNvCxnSpPr>
            <p:nvPr/>
          </p:nvCxnSpPr>
          <p:spPr>
            <a:xfrm>
              <a:off x="3523082" y="7608758"/>
              <a:ext cx="22297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>
              <a:stCxn id="41" idx="3"/>
            </p:cNvCxnSpPr>
            <p:nvPr/>
          </p:nvCxnSpPr>
          <p:spPr>
            <a:xfrm flipH="1">
              <a:off x="2570377" y="7743462"/>
              <a:ext cx="290356" cy="3317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>
              <a:stCxn id="41" idx="5"/>
            </p:cNvCxnSpPr>
            <p:nvPr/>
          </p:nvCxnSpPr>
          <p:spPr>
            <a:xfrm>
              <a:off x="3409441" y="7743462"/>
              <a:ext cx="305356" cy="331762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>
              <a:endCxn id="44" idx="0"/>
            </p:cNvCxnSpPr>
            <p:nvPr/>
          </p:nvCxnSpPr>
          <p:spPr>
            <a:xfrm>
              <a:off x="2570377" y="8075224"/>
              <a:ext cx="1176" cy="35731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>
              <a:endCxn id="45" idx="0"/>
            </p:cNvCxnSpPr>
            <p:nvPr/>
          </p:nvCxnSpPr>
          <p:spPr>
            <a:xfrm>
              <a:off x="3714797" y="8075224"/>
              <a:ext cx="0" cy="3573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en angle 70"/>
            <p:cNvCxnSpPr>
              <a:endCxn id="42" idx="1"/>
            </p:cNvCxnSpPr>
            <p:nvPr/>
          </p:nvCxnSpPr>
          <p:spPr>
            <a:xfrm rot="16200000" flipH="1">
              <a:off x="988111" y="6780770"/>
              <a:ext cx="1290508" cy="36546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à coins arrondis 72"/>
            <p:cNvSpPr/>
            <p:nvPr/>
          </p:nvSpPr>
          <p:spPr>
            <a:xfrm>
              <a:off x="5690709" y="7090974"/>
              <a:ext cx="770534" cy="254259"/>
            </a:xfrm>
            <a:prstGeom prst="roundRect">
              <a:avLst>
                <a:gd name="adj" fmla="val 3969"/>
              </a:avLst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 anchorCtr="0"/>
            <a:lstStyle/>
            <a:p>
              <a:pPr algn="ctr"/>
              <a:r>
                <a:rPr lang="fr-FR" sz="1000" b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STB</a:t>
              </a:r>
              <a:endParaRPr lang="fr-FR" sz="1000" b="1" dirty="0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5024562" y="6718059"/>
              <a:ext cx="6477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900" i="1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UHF</a:t>
              </a:r>
            </a:p>
            <a:p>
              <a:pPr algn="ctr"/>
              <a:r>
                <a:rPr lang="fr-FR" sz="900" i="1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coupler</a:t>
              </a:r>
            </a:p>
          </p:txBody>
        </p:sp>
        <p:cxnSp>
          <p:nvCxnSpPr>
            <p:cNvPr id="75" name="Connecteur droit 74"/>
            <p:cNvCxnSpPr>
              <a:stCxn id="72" idx="3"/>
              <a:endCxn id="73" idx="1"/>
            </p:cNvCxnSpPr>
            <p:nvPr/>
          </p:nvCxnSpPr>
          <p:spPr>
            <a:xfrm>
              <a:off x="5440947" y="7218103"/>
              <a:ext cx="249762" cy="1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en angle 77"/>
            <p:cNvCxnSpPr>
              <a:stCxn id="43" idx="3"/>
            </p:cNvCxnSpPr>
            <p:nvPr/>
          </p:nvCxnSpPr>
          <p:spPr>
            <a:xfrm flipV="1">
              <a:off x="4454076" y="7281152"/>
              <a:ext cx="806981" cy="327606"/>
            </a:xfrm>
            <a:prstGeom prst="bentConnector3">
              <a:avLst>
                <a:gd name="adj1" fmla="val 61803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ZoneTexte 80"/>
            <p:cNvSpPr txBox="1"/>
            <p:nvPr/>
          </p:nvSpPr>
          <p:spPr>
            <a:xfrm>
              <a:off x="741662" y="6319678"/>
              <a:ext cx="6477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900" i="1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UHF</a:t>
              </a:r>
            </a:p>
            <a:p>
              <a:pPr algn="ctr"/>
              <a:r>
                <a:rPr lang="fr-FR" sz="900" i="1" dirty="0" err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antenna</a:t>
              </a:r>
              <a:endParaRPr lang="fr-FR" sz="900" i="1" dirty="0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cxnSp>
          <p:nvCxnSpPr>
            <p:cNvPr id="86" name="Connecteur en angle 85"/>
            <p:cNvCxnSpPr/>
            <p:nvPr/>
          </p:nvCxnSpPr>
          <p:spPr>
            <a:xfrm>
              <a:off x="1450631" y="6837979"/>
              <a:ext cx="3810426" cy="316884"/>
            </a:xfrm>
            <a:prstGeom prst="bentConnector3">
              <a:avLst>
                <a:gd name="adj1" fmla="val 91912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3400174" y="6683602"/>
              <a:ext cx="1539380" cy="138499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/>
            <a:p>
              <a:pPr algn="r"/>
              <a:r>
                <a:rPr lang="fr-FR" sz="900" i="1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MUX: R1, R2, R3, R4, R5, R6</a:t>
              </a:r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4357037" y="7623759"/>
              <a:ext cx="590623" cy="138499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/>
            <a:p>
              <a:pPr algn="r"/>
              <a:r>
                <a:rPr lang="fr-FR" sz="900" i="1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MUX: R9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2747092" y="7418258"/>
              <a:ext cx="775990" cy="3810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900" i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tsp</a:t>
              </a:r>
              <a:endParaRPr lang="fr-FR" sz="900" i="1" dirty="0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1816099" y="7332533"/>
              <a:ext cx="708024" cy="55245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900" dirty="0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DVB-T</a:t>
              </a:r>
            </a:p>
            <a:p>
              <a:pPr algn="ctr"/>
              <a:r>
                <a:rPr lang="fr-FR" sz="900" dirty="0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tuner</a:t>
              </a: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3746052" y="7332533"/>
              <a:ext cx="708024" cy="55245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900" dirty="0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Dektec</a:t>
              </a:r>
            </a:p>
            <a:p>
              <a:pPr algn="ctr"/>
              <a:r>
                <a:rPr lang="fr-FR" sz="900" dirty="0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DTA-110T</a:t>
              </a:r>
            </a:p>
            <a:p>
              <a:pPr algn="ctr"/>
              <a:r>
                <a:rPr lang="fr-FR" sz="900" dirty="0" err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modulator</a:t>
              </a:r>
              <a:endParaRPr lang="fr-FR" sz="900" dirty="0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pic>
          <p:nvPicPr>
            <p:cNvPr id="64" name="Picture 7" descr="D:\Devel\tsduck\images\tsduck-48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7661" y="8558083"/>
              <a:ext cx="146050" cy="146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ZoneTexte 64"/>
            <p:cNvSpPr txBox="1"/>
            <p:nvPr/>
          </p:nvSpPr>
          <p:spPr>
            <a:xfrm>
              <a:off x="5950910" y="8577247"/>
              <a:ext cx="302156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700" dirty="0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TSDuck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2501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Connecteur droit 117"/>
          <p:cNvCxnSpPr/>
          <p:nvPr/>
        </p:nvCxnSpPr>
        <p:spPr>
          <a:xfrm flipH="1" flipV="1">
            <a:off x="3218390" y="1806315"/>
            <a:ext cx="451910" cy="78718"/>
          </a:xfrm>
          <a:prstGeom prst="line">
            <a:avLst/>
          </a:prstGeom>
          <a:ln w="222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à coins arrondis 72"/>
          <p:cNvSpPr/>
          <p:nvPr/>
        </p:nvSpPr>
        <p:spPr>
          <a:xfrm>
            <a:off x="1415372" y="2726548"/>
            <a:ext cx="770534" cy="376626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fr-FR" sz="10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Media Server</a:t>
            </a:r>
          </a:p>
        </p:txBody>
      </p:sp>
      <p:sp>
        <p:nvSpPr>
          <p:cNvPr id="103" name="ZoneTexte 102"/>
          <p:cNvSpPr txBox="1"/>
          <p:nvPr/>
        </p:nvSpPr>
        <p:spPr>
          <a:xfrm>
            <a:off x="2620737" y="2287525"/>
            <a:ext cx="590623" cy="138499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fr-FR" sz="9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Network 1</a:t>
            </a:r>
          </a:p>
        </p:txBody>
      </p:sp>
      <p:pic>
        <p:nvPicPr>
          <p:cNvPr id="64" name="Picture 7" descr="D:\Devel\tsduck\images\tsduck-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837" y="3122483"/>
            <a:ext cx="146050" cy="14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ZoneTexte 64"/>
          <p:cNvSpPr txBox="1"/>
          <p:nvPr/>
        </p:nvSpPr>
        <p:spPr>
          <a:xfrm>
            <a:off x="5759086" y="3141647"/>
            <a:ext cx="302156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7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TSDuck</a:t>
            </a:r>
          </a:p>
        </p:txBody>
      </p:sp>
      <p:sp>
        <p:nvSpPr>
          <p:cNvPr id="60" name="Rectangle à coins arrondis 59"/>
          <p:cNvSpPr/>
          <p:nvPr/>
        </p:nvSpPr>
        <p:spPr>
          <a:xfrm>
            <a:off x="4245671" y="1362846"/>
            <a:ext cx="1348926" cy="782419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rtlCol="0" anchor="t" anchorCtr="0"/>
          <a:lstStyle/>
          <a:p>
            <a:pPr algn="ctr"/>
            <a:r>
              <a:rPr lang="fr-FR" sz="10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Linux or Windows</a:t>
            </a:r>
          </a:p>
        </p:txBody>
      </p:sp>
      <p:cxnSp>
        <p:nvCxnSpPr>
          <p:cNvPr id="66" name="Connecteur droit 65"/>
          <p:cNvCxnSpPr>
            <a:stCxn id="69" idx="3"/>
            <a:endCxn id="68" idx="2"/>
          </p:cNvCxnSpPr>
          <p:nvPr/>
        </p:nvCxnSpPr>
        <p:spPr>
          <a:xfrm flipV="1">
            <a:off x="4677093" y="1806313"/>
            <a:ext cx="170109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à coins arrondis 68"/>
          <p:cNvSpPr/>
          <p:nvPr/>
        </p:nvSpPr>
        <p:spPr>
          <a:xfrm>
            <a:off x="4091949" y="1617648"/>
            <a:ext cx="585144" cy="37733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DVB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tuner</a:t>
            </a:r>
          </a:p>
        </p:txBody>
      </p:sp>
      <p:sp>
        <p:nvSpPr>
          <p:cNvPr id="76" name="Rectangle à coins arrondis 75"/>
          <p:cNvSpPr/>
          <p:nvPr/>
        </p:nvSpPr>
        <p:spPr>
          <a:xfrm>
            <a:off x="1261837" y="1362847"/>
            <a:ext cx="1790700" cy="782419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rtlCol="0" anchor="t" anchorCtr="0"/>
          <a:lstStyle/>
          <a:p>
            <a:pPr algn="ctr"/>
            <a:r>
              <a:rPr lang="fr-FR" sz="10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Linux or Windows</a:t>
            </a:r>
          </a:p>
        </p:txBody>
      </p:sp>
      <p:cxnSp>
        <p:nvCxnSpPr>
          <p:cNvPr id="77" name="Connecteur droit 76"/>
          <p:cNvCxnSpPr>
            <a:stCxn id="80" idx="1"/>
            <a:endCxn id="79" idx="6"/>
          </p:cNvCxnSpPr>
          <p:nvPr/>
        </p:nvCxnSpPr>
        <p:spPr>
          <a:xfrm flipH="1" flipV="1">
            <a:off x="2421579" y="1806314"/>
            <a:ext cx="17220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Ellipse 78"/>
          <p:cNvSpPr/>
          <p:nvPr/>
        </p:nvSpPr>
        <p:spPr>
          <a:xfrm>
            <a:off x="1873342" y="1648876"/>
            <a:ext cx="548237" cy="31487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00" i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</a:p>
        </p:txBody>
      </p:sp>
      <p:sp>
        <p:nvSpPr>
          <p:cNvPr id="80" name="Rectangle à coins arrondis 79"/>
          <p:cNvSpPr/>
          <p:nvPr/>
        </p:nvSpPr>
        <p:spPr>
          <a:xfrm>
            <a:off x="2593782" y="1617649"/>
            <a:ext cx="643658" cy="37733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Dektec modulator</a:t>
            </a:r>
          </a:p>
        </p:txBody>
      </p:sp>
      <p:sp>
        <p:nvSpPr>
          <p:cNvPr id="82" name="Rectangle à coins arrondis 81"/>
          <p:cNvSpPr/>
          <p:nvPr/>
        </p:nvSpPr>
        <p:spPr>
          <a:xfrm>
            <a:off x="682923" y="2726758"/>
            <a:ext cx="578914" cy="257241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fr-FR" sz="10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STB</a:t>
            </a:r>
          </a:p>
        </p:txBody>
      </p:sp>
      <p:sp>
        <p:nvSpPr>
          <p:cNvPr id="83" name="Rectangle à coins arrondis 82"/>
          <p:cNvSpPr/>
          <p:nvPr/>
        </p:nvSpPr>
        <p:spPr>
          <a:xfrm>
            <a:off x="2339441" y="2726547"/>
            <a:ext cx="578914" cy="257241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fr-FR" sz="10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STB</a:t>
            </a:r>
          </a:p>
        </p:txBody>
      </p:sp>
      <p:cxnSp>
        <p:nvCxnSpPr>
          <p:cNvPr id="32" name="Connecteur droit 31"/>
          <p:cNvCxnSpPr>
            <a:stCxn id="73" idx="0"/>
          </p:cNvCxnSpPr>
          <p:nvPr/>
        </p:nvCxnSpPr>
        <p:spPr>
          <a:xfrm flipV="1">
            <a:off x="1800639" y="2508250"/>
            <a:ext cx="0" cy="21829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/>
          <p:cNvCxnSpPr>
            <a:stCxn id="83" idx="0"/>
          </p:cNvCxnSpPr>
          <p:nvPr/>
        </p:nvCxnSpPr>
        <p:spPr>
          <a:xfrm flipV="1">
            <a:off x="2628898" y="2508249"/>
            <a:ext cx="0" cy="21829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/>
          <p:cNvCxnSpPr>
            <a:stCxn id="82" idx="0"/>
          </p:cNvCxnSpPr>
          <p:nvPr/>
        </p:nvCxnSpPr>
        <p:spPr>
          <a:xfrm flipV="1">
            <a:off x="972380" y="2508248"/>
            <a:ext cx="0" cy="21851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651436" y="2489200"/>
            <a:ext cx="2498164" cy="6350"/>
          </a:xfrm>
          <a:prstGeom prst="line">
            <a:avLst/>
          </a:prstGeom>
          <a:ln w="44450" cmpd="dbl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/>
          <p:nvPr/>
        </p:nvCxnSpPr>
        <p:spPr>
          <a:xfrm flipV="1">
            <a:off x="2378075" y="2145265"/>
            <a:ext cx="0" cy="32713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rc 52"/>
          <p:cNvSpPr/>
          <p:nvPr/>
        </p:nvSpPr>
        <p:spPr>
          <a:xfrm flipH="1">
            <a:off x="1913543" y="2560407"/>
            <a:ext cx="779643" cy="302889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98" name="Arc 97"/>
          <p:cNvSpPr/>
          <p:nvPr/>
        </p:nvSpPr>
        <p:spPr>
          <a:xfrm>
            <a:off x="974573" y="2567990"/>
            <a:ext cx="779643" cy="302889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99" name="ZoneTexte 98"/>
          <p:cNvSpPr txBox="1"/>
          <p:nvPr/>
        </p:nvSpPr>
        <p:spPr>
          <a:xfrm>
            <a:off x="933124" y="2189054"/>
            <a:ext cx="1113805" cy="276999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fr-FR" sz="9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Multicast to 224.250.250.1 : 9000</a:t>
            </a:r>
          </a:p>
        </p:txBody>
      </p:sp>
      <p:sp>
        <p:nvSpPr>
          <p:cNvPr id="105" name="ZoneTexte 104"/>
          <p:cNvSpPr txBox="1"/>
          <p:nvPr/>
        </p:nvSpPr>
        <p:spPr>
          <a:xfrm>
            <a:off x="3782048" y="2287525"/>
            <a:ext cx="590623" cy="138499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fr-FR" sz="9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Network 2</a:t>
            </a:r>
          </a:p>
        </p:txBody>
      </p:sp>
      <p:sp>
        <p:nvSpPr>
          <p:cNvPr id="106" name="Rectangle à coins arrondis 105"/>
          <p:cNvSpPr/>
          <p:nvPr/>
        </p:nvSpPr>
        <p:spPr>
          <a:xfrm>
            <a:off x="3984184" y="2720408"/>
            <a:ext cx="578914" cy="257241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fr-FR" sz="10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STB</a:t>
            </a:r>
          </a:p>
        </p:txBody>
      </p:sp>
      <p:sp>
        <p:nvSpPr>
          <p:cNvPr id="107" name="Rectangle à coins arrondis 106"/>
          <p:cNvSpPr/>
          <p:nvPr/>
        </p:nvSpPr>
        <p:spPr>
          <a:xfrm>
            <a:off x="5297802" y="2720197"/>
            <a:ext cx="578914" cy="257241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fr-FR" sz="10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STB</a:t>
            </a:r>
          </a:p>
        </p:txBody>
      </p:sp>
      <p:cxnSp>
        <p:nvCxnSpPr>
          <p:cNvPr id="109" name="Connecteur droit 108"/>
          <p:cNvCxnSpPr>
            <a:stCxn id="107" idx="0"/>
          </p:cNvCxnSpPr>
          <p:nvPr/>
        </p:nvCxnSpPr>
        <p:spPr>
          <a:xfrm flipV="1">
            <a:off x="5587259" y="2501899"/>
            <a:ext cx="0" cy="21829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>
            <a:stCxn id="106" idx="0"/>
          </p:cNvCxnSpPr>
          <p:nvPr/>
        </p:nvCxnSpPr>
        <p:spPr>
          <a:xfrm flipV="1">
            <a:off x="4273641" y="2501898"/>
            <a:ext cx="0" cy="21851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/>
          <p:cNvCxnSpPr/>
          <p:nvPr/>
        </p:nvCxnSpPr>
        <p:spPr>
          <a:xfrm>
            <a:off x="3795560" y="2489200"/>
            <a:ext cx="2424265" cy="0"/>
          </a:xfrm>
          <a:prstGeom prst="line">
            <a:avLst/>
          </a:prstGeom>
          <a:ln w="44450" cmpd="dbl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droit 111"/>
          <p:cNvCxnSpPr/>
          <p:nvPr/>
        </p:nvCxnSpPr>
        <p:spPr>
          <a:xfrm flipV="1">
            <a:off x="5120180" y="2145265"/>
            <a:ext cx="0" cy="324879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Arc 112"/>
          <p:cNvSpPr/>
          <p:nvPr/>
        </p:nvSpPr>
        <p:spPr>
          <a:xfrm flipH="1" flipV="1">
            <a:off x="5121157" y="1995257"/>
            <a:ext cx="779643" cy="302889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114" name="Arc 113"/>
          <p:cNvSpPr/>
          <p:nvPr/>
        </p:nvSpPr>
        <p:spPr>
          <a:xfrm flipV="1">
            <a:off x="4339360" y="2002840"/>
            <a:ext cx="779643" cy="302889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115" name="ZoneTexte 114"/>
          <p:cNvSpPr txBox="1"/>
          <p:nvPr/>
        </p:nvSpPr>
        <p:spPr>
          <a:xfrm>
            <a:off x="5449708" y="2191455"/>
            <a:ext cx="7727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9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Multicast to 230.2.3.4 : 7000</a:t>
            </a:r>
          </a:p>
        </p:txBody>
      </p:sp>
      <p:sp>
        <p:nvSpPr>
          <p:cNvPr id="116" name="Rectangle à coins arrondis 115"/>
          <p:cNvSpPr/>
          <p:nvPr/>
        </p:nvSpPr>
        <p:spPr>
          <a:xfrm>
            <a:off x="4632266" y="2725784"/>
            <a:ext cx="578914" cy="257241"/>
          </a:xfrm>
          <a:prstGeom prst="roundRect">
            <a:avLst>
              <a:gd name="adj" fmla="val 3969"/>
            </a:avLst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fr-FR" sz="10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STB</a:t>
            </a:r>
          </a:p>
        </p:txBody>
      </p:sp>
      <p:cxnSp>
        <p:nvCxnSpPr>
          <p:cNvPr id="117" name="Connecteur droit 116"/>
          <p:cNvCxnSpPr>
            <a:stCxn id="116" idx="0"/>
          </p:cNvCxnSpPr>
          <p:nvPr/>
        </p:nvCxnSpPr>
        <p:spPr>
          <a:xfrm flipV="1">
            <a:off x="4921723" y="2507486"/>
            <a:ext cx="0" cy="21829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droit 119"/>
          <p:cNvCxnSpPr>
            <a:stCxn id="69" idx="1"/>
          </p:cNvCxnSpPr>
          <p:nvPr/>
        </p:nvCxnSpPr>
        <p:spPr>
          <a:xfrm flipH="1" flipV="1">
            <a:off x="3517900" y="1727595"/>
            <a:ext cx="574049" cy="78719"/>
          </a:xfrm>
          <a:prstGeom prst="line">
            <a:avLst/>
          </a:prstGeom>
          <a:ln w="2222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/>
          <p:nvPr/>
        </p:nvCxnSpPr>
        <p:spPr>
          <a:xfrm flipH="1" flipV="1">
            <a:off x="3517900" y="1727595"/>
            <a:ext cx="155575" cy="157438"/>
          </a:xfrm>
          <a:prstGeom prst="line">
            <a:avLst/>
          </a:prstGeom>
          <a:ln w="222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ZoneTexte 128"/>
          <p:cNvSpPr txBox="1"/>
          <p:nvPr/>
        </p:nvSpPr>
        <p:spPr>
          <a:xfrm>
            <a:off x="3071587" y="1155097"/>
            <a:ext cx="1178426" cy="415498"/>
          </a:xfrm>
          <a:prstGeom prst="rect">
            <a:avLst/>
          </a:prstGeom>
          <a:noFill/>
        </p:spPr>
        <p:txBody>
          <a:bodyPr wrap="square" lIns="0" tIns="0" rIns="36000" bIns="0" rtlCol="0">
            <a:spAutoFit/>
          </a:bodyPr>
          <a:lstStyle/>
          <a:p>
            <a:pPr algn="ctr"/>
            <a:r>
              <a:rPr lang="fr-FR" sz="9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MPE encapsulation, forged destination: 230.2.3.4 : 7000</a:t>
            </a:r>
          </a:p>
        </p:txBody>
      </p:sp>
      <p:cxnSp>
        <p:nvCxnSpPr>
          <p:cNvPr id="40" name="Connecteur droit 39"/>
          <p:cNvCxnSpPr>
            <a:stCxn id="41" idx="3"/>
            <a:endCxn id="79" idx="2"/>
          </p:cNvCxnSpPr>
          <p:nvPr/>
        </p:nvCxnSpPr>
        <p:spPr>
          <a:xfrm flipV="1">
            <a:off x="1703233" y="1806314"/>
            <a:ext cx="170109" cy="78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à coins arrondis 40"/>
          <p:cNvSpPr/>
          <p:nvPr/>
        </p:nvSpPr>
        <p:spPr>
          <a:xfrm>
            <a:off x="1118089" y="1625509"/>
            <a:ext cx="585144" cy="37733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DVB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tuner</a:t>
            </a:r>
          </a:p>
        </p:txBody>
      </p:sp>
      <p:cxnSp>
        <p:nvCxnSpPr>
          <p:cNvPr id="6" name="Connecteur en angle 5"/>
          <p:cNvCxnSpPr>
            <a:endCxn id="79" idx="4"/>
          </p:cNvCxnSpPr>
          <p:nvPr/>
        </p:nvCxnSpPr>
        <p:spPr>
          <a:xfrm rot="5400000" flipH="1" flipV="1">
            <a:off x="1621227" y="2200316"/>
            <a:ext cx="762797" cy="289671"/>
          </a:xfrm>
          <a:prstGeom prst="curvedConnector3">
            <a:avLst>
              <a:gd name="adj1" fmla="val 21696"/>
            </a:avLst>
          </a:prstGeom>
          <a:ln w="1270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flipH="1" flipV="1">
            <a:off x="651436" y="1806313"/>
            <a:ext cx="482656" cy="7862"/>
          </a:xfrm>
          <a:prstGeom prst="line">
            <a:avLst/>
          </a:prstGeom>
          <a:ln w="317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0973" y="1360776"/>
            <a:ext cx="461335" cy="461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Connecteur droit 15"/>
          <p:cNvCxnSpPr/>
          <p:nvPr/>
        </p:nvCxnSpPr>
        <p:spPr>
          <a:xfrm flipH="1">
            <a:off x="5121320" y="1976090"/>
            <a:ext cx="1" cy="156786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Ellipse 67"/>
          <p:cNvSpPr/>
          <p:nvPr/>
        </p:nvSpPr>
        <p:spPr>
          <a:xfrm>
            <a:off x="4847202" y="1648875"/>
            <a:ext cx="548237" cy="31487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00" i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</a:p>
        </p:txBody>
      </p:sp>
      <p:sp>
        <p:nvSpPr>
          <p:cNvPr id="67" name="Arc 66"/>
          <p:cNvSpPr/>
          <p:nvPr/>
        </p:nvSpPr>
        <p:spPr>
          <a:xfrm flipV="1">
            <a:off x="4091949" y="2002642"/>
            <a:ext cx="1027053" cy="388132"/>
          </a:xfrm>
          <a:prstGeom prst="arc">
            <a:avLst>
              <a:gd name="adj1" fmla="val 16144377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70" name="Arc 69"/>
          <p:cNvSpPr/>
          <p:nvPr/>
        </p:nvSpPr>
        <p:spPr>
          <a:xfrm flipH="1" flipV="1">
            <a:off x="5121155" y="2001603"/>
            <a:ext cx="620732" cy="389169"/>
          </a:xfrm>
          <a:prstGeom prst="arc">
            <a:avLst>
              <a:gd name="adj1" fmla="val 16199986"/>
              <a:gd name="adj2" fmla="val 146338"/>
            </a:avLst>
          </a:prstGeom>
          <a:ln w="1270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174" name="Rectangle à coins arrondis 173"/>
          <p:cNvSpPr/>
          <p:nvPr/>
        </p:nvSpPr>
        <p:spPr>
          <a:xfrm>
            <a:off x="1437034" y="4260626"/>
            <a:ext cx="3519851" cy="411831"/>
          </a:xfrm>
          <a:prstGeom prst="roundRect">
            <a:avLst>
              <a:gd name="adj" fmla="val 396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fr-FR" sz="600" b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</a:p>
        </p:txBody>
      </p:sp>
      <p:sp>
        <p:nvSpPr>
          <p:cNvPr id="175" name="Rectangle à coins arrondis 174"/>
          <p:cNvSpPr/>
          <p:nvPr/>
        </p:nvSpPr>
        <p:spPr>
          <a:xfrm>
            <a:off x="1542666" y="4404700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</a:t>
            </a:r>
          </a:p>
        </p:txBody>
      </p:sp>
      <p:cxnSp>
        <p:nvCxnSpPr>
          <p:cNvPr id="176" name="Connecteur droit avec flèche 175"/>
          <p:cNvCxnSpPr>
            <a:endCxn id="175" idx="1"/>
          </p:cNvCxnSpPr>
          <p:nvPr/>
        </p:nvCxnSpPr>
        <p:spPr>
          <a:xfrm>
            <a:off x="1096360" y="4505309"/>
            <a:ext cx="446307" cy="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ZoneTexte 176"/>
          <p:cNvSpPr txBox="1"/>
          <p:nvPr/>
        </p:nvSpPr>
        <p:spPr>
          <a:xfrm>
            <a:off x="1054265" y="4381961"/>
            <a:ext cx="408441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6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 TS 2</a:t>
            </a:r>
          </a:p>
        </p:txBody>
      </p:sp>
      <p:sp>
        <p:nvSpPr>
          <p:cNvPr id="178" name="ZoneTexte 177"/>
          <p:cNvSpPr txBox="1"/>
          <p:nvPr/>
        </p:nvSpPr>
        <p:spPr>
          <a:xfrm>
            <a:off x="4982257" y="4375950"/>
            <a:ext cx="45972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6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 2</a:t>
            </a:r>
          </a:p>
        </p:txBody>
      </p:sp>
      <p:sp>
        <p:nvSpPr>
          <p:cNvPr id="181" name="Rectangle à coins arrondis 180"/>
          <p:cNvSpPr/>
          <p:nvPr/>
        </p:nvSpPr>
        <p:spPr>
          <a:xfrm>
            <a:off x="1973611" y="4404700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82" name="Rectangle à coins arrondis 181"/>
          <p:cNvSpPr/>
          <p:nvPr/>
        </p:nvSpPr>
        <p:spPr>
          <a:xfrm>
            <a:off x="2404555" y="4404700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merge</a:t>
            </a:r>
          </a:p>
        </p:txBody>
      </p:sp>
      <p:sp>
        <p:nvSpPr>
          <p:cNvPr id="183" name="Rectangle à coins arrondis 182"/>
          <p:cNvSpPr/>
          <p:nvPr/>
        </p:nvSpPr>
        <p:spPr>
          <a:xfrm>
            <a:off x="2835499" y="4404700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merge</a:t>
            </a:r>
            <a:endParaRPr lang="fr-FR" sz="6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84" name="Rectangle à coins arrondis 183"/>
          <p:cNvSpPr/>
          <p:nvPr/>
        </p:nvSpPr>
        <p:spPr>
          <a:xfrm>
            <a:off x="3266443" y="4404700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85" name="Rectangle à coins arrondis 184"/>
          <p:cNvSpPr/>
          <p:nvPr/>
        </p:nvSpPr>
        <p:spPr>
          <a:xfrm>
            <a:off x="3697387" y="4404700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fork</a:t>
            </a:r>
            <a:endParaRPr lang="fr-FR" sz="6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86" name="Rectangle à coins arrondis 185"/>
          <p:cNvSpPr/>
          <p:nvPr/>
        </p:nvSpPr>
        <p:spPr>
          <a:xfrm>
            <a:off x="4128331" y="4404700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fork</a:t>
            </a:r>
            <a:endParaRPr lang="fr-FR" sz="6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87" name="Rectangle à coins arrondis 186"/>
          <p:cNvSpPr/>
          <p:nvPr/>
        </p:nvSpPr>
        <p:spPr>
          <a:xfrm>
            <a:off x="4559275" y="4404700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188" name="Connecteur droit avec flèche 187"/>
          <p:cNvCxnSpPr>
            <a:stCxn id="175" idx="3"/>
            <a:endCxn id="181" idx="1"/>
          </p:cNvCxnSpPr>
          <p:nvPr/>
        </p:nvCxnSpPr>
        <p:spPr>
          <a:xfrm>
            <a:off x="1854705" y="4505310"/>
            <a:ext cx="118905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eur droit avec flèche 188"/>
          <p:cNvCxnSpPr>
            <a:stCxn id="181" idx="3"/>
            <a:endCxn id="182" idx="1"/>
          </p:cNvCxnSpPr>
          <p:nvPr/>
        </p:nvCxnSpPr>
        <p:spPr>
          <a:xfrm>
            <a:off x="2285649" y="4505310"/>
            <a:ext cx="118905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cteur droit avec flèche 189"/>
          <p:cNvCxnSpPr>
            <a:stCxn id="182" idx="3"/>
            <a:endCxn id="183" idx="1"/>
          </p:cNvCxnSpPr>
          <p:nvPr/>
        </p:nvCxnSpPr>
        <p:spPr>
          <a:xfrm>
            <a:off x="2716593" y="4505310"/>
            <a:ext cx="118905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avec flèche 190"/>
          <p:cNvCxnSpPr>
            <a:stCxn id="183" idx="3"/>
            <a:endCxn id="184" idx="1"/>
          </p:cNvCxnSpPr>
          <p:nvPr/>
        </p:nvCxnSpPr>
        <p:spPr>
          <a:xfrm>
            <a:off x="3147538" y="4505310"/>
            <a:ext cx="118905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Connecteur droit avec flèche 191"/>
          <p:cNvCxnSpPr>
            <a:stCxn id="184" idx="3"/>
            <a:endCxn id="185" idx="1"/>
          </p:cNvCxnSpPr>
          <p:nvPr/>
        </p:nvCxnSpPr>
        <p:spPr>
          <a:xfrm>
            <a:off x="3578482" y="4505310"/>
            <a:ext cx="118905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necteur droit avec flèche 192"/>
          <p:cNvCxnSpPr>
            <a:stCxn id="185" idx="3"/>
            <a:endCxn id="186" idx="1"/>
          </p:cNvCxnSpPr>
          <p:nvPr/>
        </p:nvCxnSpPr>
        <p:spPr>
          <a:xfrm>
            <a:off x="4009426" y="4505310"/>
            <a:ext cx="118905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avec flèche 193"/>
          <p:cNvCxnSpPr>
            <a:stCxn id="186" idx="3"/>
            <a:endCxn id="187" idx="1"/>
          </p:cNvCxnSpPr>
          <p:nvPr/>
        </p:nvCxnSpPr>
        <p:spPr>
          <a:xfrm>
            <a:off x="4440370" y="4505310"/>
            <a:ext cx="118905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cteur droit avec flèche 194"/>
          <p:cNvCxnSpPr>
            <a:stCxn id="187" idx="3"/>
          </p:cNvCxnSpPr>
          <p:nvPr/>
        </p:nvCxnSpPr>
        <p:spPr>
          <a:xfrm>
            <a:off x="4871314" y="4505310"/>
            <a:ext cx="429070" cy="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Rectangle à coins arrondis 195"/>
          <p:cNvSpPr/>
          <p:nvPr/>
        </p:nvSpPr>
        <p:spPr>
          <a:xfrm>
            <a:off x="582586" y="3765914"/>
            <a:ext cx="1806240" cy="411831"/>
          </a:xfrm>
          <a:prstGeom prst="roundRect">
            <a:avLst>
              <a:gd name="adj" fmla="val 396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fr-FR" sz="600" b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</a:p>
        </p:txBody>
      </p:sp>
      <p:sp>
        <p:nvSpPr>
          <p:cNvPr id="197" name="Rectangle à coins arrondis 196"/>
          <p:cNvSpPr/>
          <p:nvPr/>
        </p:nvSpPr>
        <p:spPr>
          <a:xfrm>
            <a:off x="692541" y="3913421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</a:t>
            </a:r>
          </a:p>
        </p:txBody>
      </p:sp>
      <p:sp>
        <p:nvSpPr>
          <p:cNvPr id="198" name="Rectangle à coins arrondis 197"/>
          <p:cNvSpPr/>
          <p:nvPr/>
        </p:nvSpPr>
        <p:spPr>
          <a:xfrm>
            <a:off x="1123160" y="3913421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199" name="Rectangle à coins arrondis 198"/>
          <p:cNvSpPr/>
          <p:nvPr/>
        </p:nvSpPr>
        <p:spPr>
          <a:xfrm>
            <a:off x="1553778" y="3913421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200" name="Rectangle à coins arrondis 199"/>
          <p:cNvSpPr/>
          <p:nvPr/>
        </p:nvSpPr>
        <p:spPr>
          <a:xfrm>
            <a:off x="1984396" y="3913421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lang="fr-FR" sz="6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201" name="Connecteur droit avec flèche 200"/>
          <p:cNvCxnSpPr>
            <a:stCxn id="197" idx="3"/>
            <a:endCxn id="198" idx="1"/>
          </p:cNvCxnSpPr>
          <p:nvPr/>
        </p:nvCxnSpPr>
        <p:spPr>
          <a:xfrm>
            <a:off x="1004580" y="4014031"/>
            <a:ext cx="11858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necteur droit avec flèche 201"/>
          <p:cNvCxnSpPr>
            <a:endCxn id="199" idx="1"/>
          </p:cNvCxnSpPr>
          <p:nvPr/>
        </p:nvCxnSpPr>
        <p:spPr>
          <a:xfrm flipV="1">
            <a:off x="1444719" y="4014031"/>
            <a:ext cx="109059" cy="343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avec flèche 202"/>
          <p:cNvCxnSpPr>
            <a:stCxn id="199" idx="3"/>
            <a:endCxn id="200" idx="1"/>
          </p:cNvCxnSpPr>
          <p:nvPr/>
        </p:nvCxnSpPr>
        <p:spPr>
          <a:xfrm>
            <a:off x="1865817" y="4014031"/>
            <a:ext cx="11858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Connecteur droit avec flèche 137"/>
          <p:cNvCxnSpPr>
            <a:stCxn id="200" idx="3"/>
            <a:endCxn id="182" idx="0"/>
          </p:cNvCxnSpPr>
          <p:nvPr/>
        </p:nvCxnSpPr>
        <p:spPr>
          <a:xfrm>
            <a:off x="2296435" y="4014031"/>
            <a:ext cx="264139" cy="390668"/>
          </a:xfrm>
          <a:prstGeom prst="bentConnector2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Rectangle à coins arrondis 204"/>
          <p:cNvSpPr/>
          <p:nvPr/>
        </p:nvSpPr>
        <p:spPr>
          <a:xfrm>
            <a:off x="1003383" y="4774528"/>
            <a:ext cx="1806240" cy="411831"/>
          </a:xfrm>
          <a:prstGeom prst="roundRect">
            <a:avLst>
              <a:gd name="adj" fmla="val 396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fr-FR" sz="600" b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</a:p>
        </p:txBody>
      </p:sp>
      <p:sp>
        <p:nvSpPr>
          <p:cNvPr id="206" name="Rectangle à coins arrondis 205"/>
          <p:cNvSpPr/>
          <p:nvPr/>
        </p:nvSpPr>
        <p:spPr>
          <a:xfrm>
            <a:off x="1113338" y="4922035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</a:t>
            </a:r>
          </a:p>
        </p:txBody>
      </p:sp>
      <p:sp>
        <p:nvSpPr>
          <p:cNvPr id="207" name="Rectangle à coins arrondis 206"/>
          <p:cNvSpPr/>
          <p:nvPr/>
        </p:nvSpPr>
        <p:spPr>
          <a:xfrm>
            <a:off x="1543957" y="4922035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208" name="Rectangle à coins arrondis 207"/>
          <p:cNvSpPr/>
          <p:nvPr/>
        </p:nvSpPr>
        <p:spPr>
          <a:xfrm>
            <a:off x="1974575" y="4922035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209" name="Rectangle à coins arrondis 208"/>
          <p:cNvSpPr/>
          <p:nvPr/>
        </p:nvSpPr>
        <p:spPr>
          <a:xfrm>
            <a:off x="2405193" y="4922035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lang="fr-FR" sz="6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210" name="Connecteur droit avec flèche 209"/>
          <p:cNvCxnSpPr>
            <a:stCxn id="206" idx="3"/>
            <a:endCxn id="207" idx="1"/>
          </p:cNvCxnSpPr>
          <p:nvPr/>
        </p:nvCxnSpPr>
        <p:spPr>
          <a:xfrm>
            <a:off x="1425377" y="5022645"/>
            <a:ext cx="11858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necteur droit avec flèche 210"/>
          <p:cNvCxnSpPr>
            <a:endCxn id="208" idx="1"/>
          </p:cNvCxnSpPr>
          <p:nvPr/>
        </p:nvCxnSpPr>
        <p:spPr>
          <a:xfrm flipV="1">
            <a:off x="1865517" y="5022645"/>
            <a:ext cx="109059" cy="343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Connecteur droit avec flèche 211"/>
          <p:cNvCxnSpPr>
            <a:stCxn id="208" idx="3"/>
            <a:endCxn id="209" idx="1"/>
          </p:cNvCxnSpPr>
          <p:nvPr/>
        </p:nvCxnSpPr>
        <p:spPr>
          <a:xfrm>
            <a:off x="2286614" y="5022645"/>
            <a:ext cx="11858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avec flèche 137"/>
          <p:cNvCxnSpPr>
            <a:stCxn id="209" idx="3"/>
            <a:endCxn id="183" idx="2"/>
          </p:cNvCxnSpPr>
          <p:nvPr/>
        </p:nvCxnSpPr>
        <p:spPr>
          <a:xfrm flipV="1">
            <a:off x="2717232" y="4605919"/>
            <a:ext cx="274286" cy="416726"/>
          </a:xfrm>
          <a:prstGeom prst="bentConnector2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necteur droit avec flèche 213"/>
          <p:cNvCxnSpPr>
            <a:endCxn id="197" idx="1"/>
          </p:cNvCxnSpPr>
          <p:nvPr/>
        </p:nvCxnSpPr>
        <p:spPr>
          <a:xfrm flipV="1">
            <a:off x="245505" y="4014031"/>
            <a:ext cx="447036" cy="343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ZoneTexte 214"/>
          <p:cNvSpPr txBox="1"/>
          <p:nvPr/>
        </p:nvSpPr>
        <p:spPr>
          <a:xfrm>
            <a:off x="198903" y="3894117"/>
            <a:ext cx="408441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6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 TS 1</a:t>
            </a:r>
          </a:p>
        </p:txBody>
      </p:sp>
      <p:cxnSp>
        <p:nvCxnSpPr>
          <p:cNvPr id="216" name="Connecteur droit avec flèche 215"/>
          <p:cNvCxnSpPr>
            <a:endCxn id="206" idx="1"/>
          </p:cNvCxnSpPr>
          <p:nvPr/>
        </p:nvCxnSpPr>
        <p:spPr>
          <a:xfrm flipV="1">
            <a:off x="677452" y="5022645"/>
            <a:ext cx="435886" cy="399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ZoneTexte 216"/>
          <p:cNvSpPr txBox="1"/>
          <p:nvPr/>
        </p:nvSpPr>
        <p:spPr>
          <a:xfrm>
            <a:off x="621836" y="4903293"/>
            <a:ext cx="408441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6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 TS 3</a:t>
            </a:r>
          </a:p>
        </p:txBody>
      </p:sp>
      <p:sp>
        <p:nvSpPr>
          <p:cNvPr id="218" name="Rectangle à coins arrondis 217"/>
          <p:cNvSpPr/>
          <p:nvPr/>
        </p:nvSpPr>
        <p:spPr>
          <a:xfrm>
            <a:off x="4010667" y="3762901"/>
            <a:ext cx="1806240" cy="411831"/>
          </a:xfrm>
          <a:prstGeom prst="roundRect">
            <a:avLst>
              <a:gd name="adj" fmla="val 396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fr-FR" sz="600" b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</a:p>
        </p:txBody>
      </p:sp>
      <p:sp>
        <p:nvSpPr>
          <p:cNvPr id="219" name="Rectangle à coins arrondis 218"/>
          <p:cNvSpPr/>
          <p:nvPr/>
        </p:nvSpPr>
        <p:spPr>
          <a:xfrm>
            <a:off x="4120622" y="3910408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lang="fr-FR" sz="6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220" name="Rectangle à coins arrondis 219"/>
          <p:cNvSpPr/>
          <p:nvPr/>
        </p:nvSpPr>
        <p:spPr>
          <a:xfrm>
            <a:off x="4551241" y="3910408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221" name="Rectangle à coins arrondis 220"/>
          <p:cNvSpPr/>
          <p:nvPr/>
        </p:nvSpPr>
        <p:spPr>
          <a:xfrm>
            <a:off x="4981859" y="3910408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222" name="Rectangle à coins arrondis 221"/>
          <p:cNvSpPr/>
          <p:nvPr/>
        </p:nvSpPr>
        <p:spPr>
          <a:xfrm>
            <a:off x="5412477" y="3910408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223" name="Connecteur droit avec flèche 222"/>
          <p:cNvCxnSpPr>
            <a:stCxn id="219" idx="3"/>
            <a:endCxn id="220" idx="1"/>
          </p:cNvCxnSpPr>
          <p:nvPr/>
        </p:nvCxnSpPr>
        <p:spPr>
          <a:xfrm>
            <a:off x="4432661" y="4011018"/>
            <a:ext cx="11858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Connecteur droit avec flèche 223"/>
          <p:cNvCxnSpPr>
            <a:endCxn id="221" idx="1"/>
          </p:cNvCxnSpPr>
          <p:nvPr/>
        </p:nvCxnSpPr>
        <p:spPr>
          <a:xfrm flipV="1">
            <a:off x="4872800" y="4011018"/>
            <a:ext cx="109059" cy="343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avec flèche 224"/>
          <p:cNvCxnSpPr>
            <a:stCxn id="221" idx="3"/>
            <a:endCxn id="222" idx="1"/>
          </p:cNvCxnSpPr>
          <p:nvPr/>
        </p:nvCxnSpPr>
        <p:spPr>
          <a:xfrm>
            <a:off x="5293898" y="4011018"/>
            <a:ext cx="11858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Connecteur droit avec flèche 137"/>
          <p:cNvCxnSpPr>
            <a:stCxn id="185" idx="0"/>
            <a:endCxn id="219" idx="1"/>
          </p:cNvCxnSpPr>
          <p:nvPr/>
        </p:nvCxnSpPr>
        <p:spPr>
          <a:xfrm rot="5400000" flipH="1" flipV="1">
            <a:off x="3790174" y="4074251"/>
            <a:ext cx="393681" cy="267215"/>
          </a:xfrm>
          <a:prstGeom prst="bentConnector2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Rectangle à coins arrondis 226"/>
          <p:cNvSpPr/>
          <p:nvPr/>
        </p:nvSpPr>
        <p:spPr>
          <a:xfrm>
            <a:off x="4472438" y="4774527"/>
            <a:ext cx="1806240" cy="411831"/>
          </a:xfrm>
          <a:prstGeom prst="roundRect">
            <a:avLst>
              <a:gd name="adj" fmla="val 396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fr-FR" sz="600" b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</a:p>
        </p:txBody>
      </p:sp>
      <p:sp>
        <p:nvSpPr>
          <p:cNvPr id="228" name="Rectangle à coins arrondis 227"/>
          <p:cNvSpPr/>
          <p:nvPr/>
        </p:nvSpPr>
        <p:spPr>
          <a:xfrm>
            <a:off x="4582393" y="4922035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lang="fr-FR" sz="6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229" name="Rectangle à coins arrondis 228"/>
          <p:cNvSpPr/>
          <p:nvPr/>
        </p:nvSpPr>
        <p:spPr>
          <a:xfrm>
            <a:off x="5013011" y="4922035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230" name="Rectangle à coins arrondis 229"/>
          <p:cNvSpPr/>
          <p:nvPr/>
        </p:nvSpPr>
        <p:spPr>
          <a:xfrm>
            <a:off x="5443630" y="4922035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231" name="Rectangle à coins arrondis 230"/>
          <p:cNvSpPr/>
          <p:nvPr/>
        </p:nvSpPr>
        <p:spPr>
          <a:xfrm>
            <a:off x="5874248" y="4922035"/>
            <a:ext cx="312039" cy="20121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6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232" name="Connecteur droit avec flèche 231"/>
          <p:cNvCxnSpPr>
            <a:stCxn id="228" idx="3"/>
            <a:endCxn id="229" idx="1"/>
          </p:cNvCxnSpPr>
          <p:nvPr/>
        </p:nvCxnSpPr>
        <p:spPr>
          <a:xfrm>
            <a:off x="4894432" y="5022645"/>
            <a:ext cx="11858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avec flèche 232"/>
          <p:cNvCxnSpPr>
            <a:endCxn id="230" idx="1"/>
          </p:cNvCxnSpPr>
          <p:nvPr/>
        </p:nvCxnSpPr>
        <p:spPr>
          <a:xfrm flipV="1">
            <a:off x="5334571" y="5022645"/>
            <a:ext cx="109059" cy="343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avec flèche 233"/>
          <p:cNvCxnSpPr>
            <a:stCxn id="230" idx="3"/>
            <a:endCxn id="231" idx="1"/>
          </p:cNvCxnSpPr>
          <p:nvPr/>
        </p:nvCxnSpPr>
        <p:spPr>
          <a:xfrm>
            <a:off x="5755668" y="5022645"/>
            <a:ext cx="11858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avec flèche 137"/>
          <p:cNvCxnSpPr>
            <a:stCxn id="186" idx="2"/>
            <a:endCxn id="228" idx="1"/>
          </p:cNvCxnSpPr>
          <p:nvPr/>
        </p:nvCxnSpPr>
        <p:spPr>
          <a:xfrm rot="16200000" flipH="1">
            <a:off x="4225009" y="4665261"/>
            <a:ext cx="416725" cy="298042"/>
          </a:xfrm>
          <a:prstGeom prst="bentConnector2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ZoneTexte 235"/>
          <p:cNvSpPr txBox="1"/>
          <p:nvPr/>
        </p:nvSpPr>
        <p:spPr>
          <a:xfrm>
            <a:off x="5835459" y="3877714"/>
            <a:ext cx="45972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6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 1</a:t>
            </a:r>
          </a:p>
        </p:txBody>
      </p:sp>
      <p:cxnSp>
        <p:nvCxnSpPr>
          <p:cNvPr id="237" name="Connecteur droit avec flèche 236"/>
          <p:cNvCxnSpPr>
            <a:stCxn id="222" idx="3"/>
          </p:cNvCxnSpPr>
          <p:nvPr/>
        </p:nvCxnSpPr>
        <p:spPr>
          <a:xfrm flipV="1">
            <a:off x="5724516" y="4007075"/>
            <a:ext cx="429070" cy="394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ZoneTexte 237"/>
          <p:cNvSpPr txBox="1"/>
          <p:nvPr/>
        </p:nvSpPr>
        <p:spPr>
          <a:xfrm>
            <a:off x="6310751" y="4899350"/>
            <a:ext cx="45972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6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 3</a:t>
            </a:r>
          </a:p>
        </p:txBody>
      </p:sp>
      <p:cxnSp>
        <p:nvCxnSpPr>
          <p:cNvPr id="239" name="Connecteur droit avec flèche 238"/>
          <p:cNvCxnSpPr>
            <a:stCxn id="231" idx="3"/>
          </p:cNvCxnSpPr>
          <p:nvPr/>
        </p:nvCxnSpPr>
        <p:spPr>
          <a:xfrm flipV="1">
            <a:off x="6186287" y="5022644"/>
            <a:ext cx="429070" cy="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1" name="Picture 7" descr="D:\Devel\tsduck\images\tsduck-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585" y="5302490"/>
            <a:ext cx="146050" cy="14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2" name="ZoneTexte 241"/>
          <p:cNvSpPr txBox="1"/>
          <p:nvPr/>
        </p:nvSpPr>
        <p:spPr>
          <a:xfrm>
            <a:off x="6284834" y="5321654"/>
            <a:ext cx="302156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7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TSDuck</a:t>
            </a:r>
          </a:p>
        </p:txBody>
      </p:sp>
      <p:pic>
        <p:nvPicPr>
          <p:cNvPr id="240" name="Picture 7" descr="D:\Devel\tsduck\images\tsduck-48.png">
            <a:extLst>
              <a:ext uri="{FF2B5EF4-FFF2-40B4-BE49-F238E27FC236}">
                <a16:creationId xmlns:a16="http://schemas.microsoft.com/office/drawing/2014/main" id="{7EBDB59B-A971-2145-8D90-DA0176A2F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518" y="7719271"/>
            <a:ext cx="126321" cy="12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3" name="ZoneTexte 242">
            <a:extLst>
              <a:ext uri="{FF2B5EF4-FFF2-40B4-BE49-F238E27FC236}">
                <a16:creationId xmlns:a16="http://schemas.microsoft.com/office/drawing/2014/main" id="{24E2D4AE-DD52-8240-8AF5-E8D191EF58B2}"/>
              </a:ext>
            </a:extLst>
          </p:cNvPr>
          <p:cNvSpPr txBox="1"/>
          <p:nvPr/>
        </p:nvSpPr>
        <p:spPr>
          <a:xfrm>
            <a:off x="6254414" y="7723147"/>
            <a:ext cx="33254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TSDuck</a:t>
            </a:r>
          </a:p>
        </p:txBody>
      </p:sp>
      <p:sp>
        <p:nvSpPr>
          <p:cNvPr id="244" name="Rectangle à coins arrondis 243">
            <a:extLst>
              <a:ext uri="{FF2B5EF4-FFF2-40B4-BE49-F238E27FC236}">
                <a16:creationId xmlns:a16="http://schemas.microsoft.com/office/drawing/2014/main" id="{DFD7C87C-57E7-3942-AEE8-76374267556C}"/>
              </a:ext>
            </a:extLst>
          </p:cNvPr>
          <p:cNvSpPr/>
          <p:nvPr/>
        </p:nvSpPr>
        <p:spPr>
          <a:xfrm>
            <a:off x="4486445" y="7067367"/>
            <a:ext cx="1632265" cy="501844"/>
          </a:xfrm>
          <a:prstGeom prst="roundRect">
            <a:avLst>
              <a:gd name="adj" fmla="val 396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fr-FR" sz="900" b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lang="fr-FR" sz="800" b="1" noProof="1">
              <a:solidFill>
                <a:schemeClr val="tx1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245" name="Rectangle à coins arrondis 244">
            <a:extLst>
              <a:ext uri="{FF2B5EF4-FFF2-40B4-BE49-F238E27FC236}">
                <a16:creationId xmlns:a16="http://schemas.microsoft.com/office/drawing/2014/main" id="{6AF3952C-6E42-9F4C-BCAC-CA6D7682F478}"/>
              </a:ext>
            </a:extLst>
          </p:cNvPr>
          <p:cNvSpPr/>
          <p:nvPr/>
        </p:nvSpPr>
        <p:spPr>
          <a:xfrm>
            <a:off x="4620433" y="7247115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lang="fr-FR" sz="8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246" name="Rectangle à coins arrondis 245">
            <a:extLst>
              <a:ext uri="{FF2B5EF4-FFF2-40B4-BE49-F238E27FC236}">
                <a16:creationId xmlns:a16="http://schemas.microsoft.com/office/drawing/2014/main" id="{401C1769-9E94-FE4E-B77C-858A4DB570E4}"/>
              </a:ext>
            </a:extLst>
          </p:cNvPr>
          <p:cNvSpPr/>
          <p:nvPr/>
        </p:nvSpPr>
        <p:spPr>
          <a:xfrm>
            <a:off x="5145171" y="7247115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plugin</a:t>
            </a:r>
          </a:p>
        </p:txBody>
      </p:sp>
      <p:sp>
        <p:nvSpPr>
          <p:cNvPr id="247" name="Rectangle à coins arrondis 246">
            <a:extLst>
              <a:ext uri="{FF2B5EF4-FFF2-40B4-BE49-F238E27FC236}">
                <a16:creationId xmlns:a16="http://schemas.microsoft.com/office/drawing/2014/main" id="{288599FE-0002-E442-862B-6641BE5360ED}"/>
              </a:ext>
            </a:extLst>
          </p:cNvPr>
          <p:cNvSpPr/>
          <p:nvPr/>
        </p:nvSpPr>
        <p:spPr>
          <a:xfrm>
            <a:off x="5683870" y="7247115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i="1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</a:t>
            </a:r>
          </a:p>
        </p:txBody>
      </p:sp>
      <p:cxnSp>
        <p:nvCxnSpPr>
          <p:cNvPr id="248" name="Connecteur droit avec flèche 247">
            <a:extLst>
              <a:ext uri="{FF2B5EF4-FFF2-40B4-BE49-F238E27FC236}">
                <a16:creationId xmlns:a16="http://schemas.microsoft.com/office/drawing/2014/main" id="{358A55EA-8299-5243-966D-73C91238E7E1}"/>
              </a:ext>
            </a:extLst>
          </p:cNvPr>
          <p:cNvCxnSpPr>
            <a:stCxn id="245" idx="3"/>
            <a:endCxn id="246" idx="1"/>
          </p:cNvCxnSpPr>
          <p:nvPr/>
        </p:nvCxnSpPr>
        <p:spPr>
          <a:xfrm>
            <a:off x="5000674" y="7369715"/>
            <a:ext cx="144497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avec flèche 248">
            <a:extLst>
              <a:ext uri="{FF2B5EF4-FFF2-40B4-BE49-F238E27FC236}">
                <a16:creationId xmlns:a16="http://schemas.microsoft.com/office/drawing/2014/main" id="{81727CF6-61E7-1248-B379-326132500770}"/>
              </a:ext>
            </a:extLst>
          </p:cNvPr>
          <p:cNvCxnSpPr>
            <a:cxnSpLocks/>
            <a:endCxn id="247" idx="1"/>
          </p:cNvCxnSpPr>
          <p:nvPr/>
        </p:nvCxnSpPr>
        <p:spPr>
          <a:xfrm flipV="1">
            <a:off x="5537013" y="7369715"/>
            <a:ext cx="146857" cy="418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ZoneTexte 249">
            <a:extLst>
              <a:ext uri="{FF2B5EF4-FFF2-40B4-BE49-F238E27FC236}">
                <a16:creationId xmlns:a16="http://schemas.microsoft.com/office/drawing/2014/main" id="{E144A86D-7BE6-D740-8D8A-3812CEE2D089}"/>
              </a:ext>
            </a:extLst>
          </p:cNvPr>
          <p:cNvSpPr txBox="1"/>
          <p:nvPr/>
        </p:nvSpPr>
        <p:spPr>
          <a:xfrm>
            <a:off x="6160857" y="7213980"/>
            <a:ext cx="44381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output TS</a:t>
            </a:r>
          </a:p>
        </p:txBody>
      </p:sp>
      <p:cxnSp>
        <p:nvCxnSpPr>
          <p:cNvPr id="251" name="Connecteur droit avec flèche 250">
            <a:extLst>
              <a:ext uri="{FF2B5EF4-FFF2-40B4-BE49-F238E27FC236}">
                <a16:creationId xmlns:a16="http://schemas.microsoft.com/office/drawing/2014/main" id="{C4931B87-DB8F-CF42-825C-39B52224539D}"/>
              </a:ext>
            </a:extLst>
          </p:cNvPr>
          <p:cNvCxnSpPr>
            <a:stCxn id="247" idx="3"/>
          </p:cNvCxnSpPr>
          <p:nvPr/>
        </p:nvCxnSpPr>
        <p:spPr>
          <a:xfrm flipV="1">
            <a:off x="6064111" y="7369714"/>
            <a:ext cx="522851" cy="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Rectangle à coins arrondis 251">
            <a:extLst>
              <a:ext uri="{FF2B5EF4-FFF2-40B4-BE49-F238E27FC236}">
                <a16:creationId xmlns:a16="http://schemas.microsoft.com/office/drawing/2014/main" id="{F16D29F8-F334-CB4D-BFD1-BD53652E3698}"/>
              </a:ext>
            </a:extLst>
          </p:cNvPr>
          <p:cNvSpPr/>
          <p:nvPr/>
        </p:nvSpPr>
        <p:spPr>
          <a:xfrm>
            <a:off x="713693" y="7659841"/>
            <a:ext cx="506101" cy="3263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DVB</a:t>
            </a:r>
          </a:p>
          <a:p>
            <a:pPr algn="ctr"/>
            <a:r>
              <a:rPr lang="fr-FR" sz="8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tuner 1</a:t>
            </a:r>
          </a:p>
        </p:txBody>
      </p:sp>
      <p:cxnSp>
        <p:nvCxnSpPr>
          <p:cNvPr id="253" name="Connecteur droit 252">
            <a:extLst>
              <a:ext uri="{FF2B5EF4-FFF2-40B4-BE49-F238E27FC236}">
                <a16:creationId xmlns:a16="http://schemas.microsoft.com/office/drawing/2014/main" id="{21FEE28B-F787-BA47-B678-2E1BC9B22353}"/>
              </a:ext>
            </a:extLst>
          </p:cNvPr>
          <p:cNvCxnSpPr/>
          <p:nvPr/>
        </p:nvCxnSpPr>
        <p:spPr>
          <a:xfrm flipH="1" flipV="1">
            <a:off x="310077" y="7816221"/>
            <a:ext cx="417457" cy="6800"/>
          </a:xfrm>
          <a:prstGeom prst="line">
            <a:avLst/>
          </a:prstGeom>
          <a:ln w="317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4" name="Picture 3">
            <a:extLst>
              <a:ext uri="{FF2B5EF4-FFF2-40B4-BE49-F238E27FC236}">
                <a16:creationId xmlns:a16="http://schemas.microsoft.com/office/drawing/2014/main" id="{8B89C201-BA7A-3547-9956-97C9C5593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4536" y="7430869"/>
            <a:ext cx="399016" cy="39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5" name="Rectangle à coins arrondis 254">
            <a:extLst>
              <a:ext uri="{FF2B5EF4-FFF2-40B4-BE49-F238E27FC236}">
                <a16:creationId xmlns:a16="http://schemas.microsoft.com/office/drawing/2014/main" id="{23928D21-4F50-394F-A465-8160CD1E1038}"/>
              </a:ext>
            </a:extLst>
          </p:cNvPr>
          <p:cNvSpPr/>
          <p:nvPr/>
        </p:nvSpPr>
        <p:spPr>
          <a:xfrm>
            <a:off x="3113371" y="6614010"/>
            <a:ext cx="1260280" cy="1394111"/>
          </a:xfrm>
          <a:prstGeom prst="roundRect">
            <a:avLst>
              <a:gd name="adj" fmla="val 396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fr-FR" sz="900" b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tsswitch</a:t>
            </a:r>
          </a:p>
        </p:txBody>
      </p:sp>
      <p:sp>
        <p:nvSpPr>
          <p:cNvPr id="256" name="Rectangle à coins arrondis 255">
            <a:extLst>
              <a:ext uri="{FF2B5EF4-FFF2-40B4-BE49-F238E27FC236}">
                <a16:creationId xmlns:a16="http://schemas.microsoft.com/office/drawing/2014/main" id="{D36A8FDC-F1BD-EC40-8248-6B52204EA4FB}"/>
              </a:ext>
            </a:extLst>
          </p:cNvPr>
          <p:cNvSpPr/>
          <p:nvPr/>
        </p:nvSpPr>
        <p:spPr>
          <a:xfrm>
            <a:off x="3214587" y="6793758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cs typeface="Consolas" panose="020B0609020204030204" pitchFamily="49" charset="0"/>
              </a:rPr>
              <a:t>fork</a:t>
            </a:r>
          </a:p>
        </p:txBody>
      </p:sp>
      <p:sp>
        <p:nvSpPr>
          <p:cNvPr id="257" name="Rectangle à coins arrondis 256">
            <a:extLst>
              <a:ext uri="{FF2B5EF4-FFF2-40B4-BE49-F238E27FC236}">
                <a16:creationId xmlns:a16="http://schemas.microsoft.com/office/drawing/2014/main" id="{2E1B18C1-9894-1F42-B531-FA72F788D06A}"/>
              </a:ext>
            </a:extLst>
          </p:cNvPr>
          <p:cNvSpPr/>
          <p:nvPr/>
        </p:nvSpPr>
        <p:spPr>
          <a:xfrm>
            <a:off x="3896342" y="7244859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lang="fr-FR" sz="8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258" name="Connecteur droit avec flèche 78">
            <a:extLst>
              <a:ext uri="{FF2B5EF4-FFF2-40B4-BE49-F238E27FC236}">
                <a16:creationId xmlns:a16="http://schemas.microsoft.com/office/drawing/2014/main" id="{B29DF2C1-5270-904D-B642-F5752B62DDF8}"/>
              </a:ext>
            </a:extLst>
          </p:cNvPr>
          <p:cNvCxnSpPr>
            <a:cxnSpLocks/>
            <a:stCxn id="256" idx="3"/>
            <a:endCxn id="257" idx="1"/>
          </p:cNvCxnSpPr>
          <p:nvPr/>
        </p:nvCxnSpPr>
        <p:spPr>
          <a:xfrm>
            <a:off x="3594828" y="6916358"/>
            <a:ext cx="301514" cy="45110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Connecteur droit avec flèche 258">
            <a:extLst>
              <a:ext uri="{FF2B5EF4-FFF2-40B4-BE49-F238E27FC236}">
                <a16:creationId xmlns:a16="http://schemas.microsoft.com/office/drawing/2014/main" id="{7BFD1D0D-2F24-5140-A7A1-15162A534CF0}"/>
              </a:ext>
            </a:extLst>
          </p:cNvPr>
          <p:cNvCxnSpPr>
            <a:cxnSpLocks/>
            <a:stCxn id="257" idx="3"/>
            <a:endCxn id="245" idx="1"/>
          </p:cNvCxnSpPr>
          <p:nvPr/>
        </p:nvCxnSpPr>
        <p:spPr>
          <a:xfrm>
            <a:off x="4276582" y="7367459"/>
            <a:ext cx="343851" cy="225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Rectangle à coins arrondis 261">
            <a:extLst>
              <a:ext uri="{FF2B5EF4-FFF2-40B4-BE49-F238E27FC236}">
                <a16:creationId xmlns:a16="http://schemas.microsoft.com/office/drawing/2014/main" id="{FC5A53AA-03C5-6740-AAB7-22C581F93311}"/>
              </a:ext>
            </a:extLst>
          </p:cNvPr>
          <p:cNvSpPr/>
          <p:nvPr/>
        </p:nvSpPr>
        <p:spPr>
          <a:xfrm>
            <a:off x="3214587" y="7096106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cs typeface="Consolas" panose="020B0609020204030204" pitchFamily="49" charset="0"/>
              </a:rPr>
              <a:t>ip</a:t>
            </a:r>
          </a:p>
        </p:txBody>
      </p:sp>
      <p:sp>
        <p:nvSpPr>
          <p:cNvPr id="263" name="Rectangle à coins arrondis 262">
            <a:extLst>
              <a:ext uri="{FF2B5EF4-FFF2-40B4-BE49-F238E27FC236}">
                <a16:creationId xmlns:a16="http://schemas.microsoft.com/office/drawing/2014/main" id="{C892A677-4DD7-9D44-A35F-E07C3734C7D0}"/>
              </a:ext>
            </a:extLst>
          </p:cNvPr>
          <p:cNvSpPr/>
          <p:nvPr/>
        </p:nvSpPr>
        <p:spPr>
          <a:xfrm>
            <a:off x="3214587" y="7398454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cs typeface="Consolas" panose="020B0609020204030204" pitchFamily="49" charset="0"/>
              </a:rPr>
              <a:t>http</a:t>
            </a:r>
          </a:p>
        </p:txBody>
      </p:sp>
      <p:sp>
        <p:nvSpPr>
          <p:cNvPr id="264" name="Rectangle à coins arrondis 263">
            <a:extLst>
              <a:ext uri="{FF2B5EF4-FFF2-40B4-BE49-F238E27FC236}">
                <a16:creationId xmlns:a16="http://schemas.microsoft.com/office/drawing/2014/main" id="{055106AB-BE5F-E244-93DF-730F424CE9E2}"/>
              </a:ext>
            </a:extLst>
          </p:cNvPr>
          <p:cNvSpPr/>
          <p:nvPr/>
        </p:nvSpPr>
        <p:spPr>
          <a:xfrm>
            <a:off x="3214587" y="7700801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cs typeface="Consolas" panose="020B0609020204030204" pitchFamily="49" charset="0"/>
              </a:rPr>
              <a:t>fork</a:t>
            </a:r>
          </a:p>
        </p:txBody>
      </p:sp>
      <p:cxnSp>
        <p:nvCxnSpPr>
          <p:cNvPr id="265" name="Connecteur droit avec flèche 78">
            <a:extLst>
              <a:ext uri="{FF2B5EF4-FFF2-40B4-BE49-F238E27FC236}">
                <a16:creationId xmlns:a16="http://schemas.microsoft.com/office/drawing/2014/main" id="{CE59BDD5-42FC-2347-A97B-6EF1AF2CD76E}"/>
              </a:ext>
            </a:extLst>
          </p:cNvPr>
          <p:cNvCxnSpPr>
            <a:cxnSpLocks/>
            <a:stCxn id="262" idx="3"/>
          </p:cNvCxnSpPr>
          <p:nvPr/>
        </p:nvCxnSpPr>
        <p:spPr>
          <a:xfrm>
            <a:off x="3594828" y="7218706"/>
            <a:ext cx="301514" cy="14875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Connecteur droit avec flèche 78">
            <a:extLst>
              <a:ext uri="{FF2B5EF4-FFF2-40B4-BE49-F238E27FC236}">
                <a16:creationId xmlns:a16="http://schemas.microsoft.com/office/drawing/2014/main" id="{B20FFC8F-9BC4-2E4A-A8EE-7F654C8D18B6}"/>
              </a:ext>
            </a:extLst>
          </p:cNvPr>
          <p:cNvCxnSpPr>
            <a:cxnSpLocks/>
            <a:stCxn id="263" idx="3"/>
            <a:endCxn id="257" idx="1"/>
          </p:cNvCxnSpPr>
          <p:nvPr/>
        </p:nvCxnSpPr>
        <p:spPr>
          <a:xfrm flipV="1">
            <a:off x="3594828" y="7367459"/>
            <a:ext cx="301514" cy="15359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Connecteur droit avec flèche 78">
            <a:extLst>
              <a:ext uri="{FF2B5EF4-FFF2-40B4-BE49-F238E27FC236}">
                <a16:creationId xmlns:a16="http://schemas.microsoft.com/office/drawing/2014/main" id="{FCD708BB-A040-F54D-A04F-BF29BBC34A9B}"/>
              </a:ext>
            </a:extLst>
          </p:cNvPr>
          <p:cNvCxnSpPr>
            <a:cxnSpLocks/>
            <a:stCxn id="264" idx="3"/>
            <a:endCxn id="257" idx="1"/>
          </p:cNvCxnSpPr>
          <p:nvPr/>
        </p:nvCxnSpPr>
        <p:spPr>
          <a:xfrm flipV="1">
            <a:off x="3594828" y="7367459"/>
            <a:ext cx="301514" cy="45594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eur droit avec flèche 102">
            <a:extLst>
              <a:ext uri="{FF2B5EF4-FFF2-40B4-BE49-F238E27FC236}">
                <a16:creationId xmlns:a16="http://schemas.microsoft.com/office/drawing/2014/main" id="{F68601FD-3B24-E84E-8512-8F12BDD6F447}"/>
              </a:ext>
            </a:extLst>
          </p:cNvPr>
          <p:cNvCxnSpPr>
            <a:cxnSpLocks/>
            <a:stCxn id="276" idx="3"/>
            <a:endCxn id="262" idx="1"/>
          </p:cNvCxnSpPr>
          <p:nvPr/>
        </p:nvCxnSpPr>
        <p:spPr>
          <a:xfrm>
            <a:off x="1241718" y="7217149"/>
            <a:ext cx="1972869" cy="1557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Rectangle à coins arrondis 268">
            <a:extLst>
              <a:ext uri="{FF2B5EF4-FFF2-40B4-BE49-F238E27FC236}">
                <a16:creationId xmlns:a16="http://schemas.microsoft.com/office/drawing/2014/main" id="{207176EF-D58B-9F42-B51F-EDF84066C434}"/>
              </a:ext>
            </a:extLst>
          </p:cNvPr>
          <p:cNvSpPr/>
          <p:nvPr/>
        </p:nvSpPr>
        <p:spPr>
          <a:xfrm>
            <a:off x="1311769" y="7521054"/>
            <a:ext cx="1675892" cy="501844"/>
          </a:xfrm>
          <a:prstGeom prst="roundRect">
            <a:avLst>
              <a:gd name="adj" fmla="val 396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fr-FR" sz="900" b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lang="fr-FR" sz="800" b="1" noProof="1">
              <a:solidFill>
                <a:schemeClr val="tx1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270" name="Rectangle à coins arrondis 269">
            <a:extLst>
              <a:ext uri="{FF2B5EF4-FFF2-40B4-BE49-F238E27FC236}">
                <a16:creationId xmlns:a16="http://schemas.microsoft.com/office/drawing/2014/main" id="{0EBD748A-8AD9-2C46-89B4-4F6A71D46447}"/>
              </a:ext>
            </a:extLst>
          </p:cNvPr>
          <p:cNvSpPr/>
          <p:nvPr/>
        </p:nvSpPr>
        <p:spPr>
          <a:xfrm>
            <a:off x="1445756" y="7700801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</a:p>
        </p:txBody>
      </p:sp>
      <p:sp>
        <p:nvSpPr>
          <p:cNvPr id="271" name="Rectangle à coins arrondis 270">
            <a:extLst>
              <a:ext uri="{FF2B5EF4-FFF2-40B4-BE49-F238E27FC236}">
                <a16:creationId xmlns:a16="http://schemas.microsoft.com/office/drawing/2014/main" id="{FF06C02C-F215-8D4F-A8E5-8095AD1B4B48}"/>
              </a:ext>
            </a:extLst>
          </p:cNvPr>
          <p:cNvSpPr/>
          <p:nvPr/>
        </p:nvSpPr>
        <p:spPr>
          <a:xfrm>
            <a:off x="1970494" y="7700801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cs typeface="Consolas" panose="020B0609020204030204" pitchFamily="49" charset="0"/>
              </a:rPr>
              <a:t>zap</a:t>
            </a:r>
          </a:p>
        </p:txBody>
      </p:sp>
      <p:sp>
        <p:nvSpPr>
          <p:cNvPr id="272" name="Rectangle à coins arrondis 271">
            <a:extLst>
              <a:ext uri="{FF2B5EF4-FFF2-40B4-BE49-F238E27FC236}">
                <a16:creationId xmlns:a16="http://schemas.microsoft.com/office/drawing/2014/main" id="{DC06761C-E5D6-8C40-8FE7-6EAC716FC474}"/>
              </a:ext>
            </a:extLst>
          </p:cNvPr>
          <p:cNvSpPr/>
          <p:nvPr/>
        </p:nvSpPr>
        <p:spPr>
          <a:xfrm>
            <a:off x="2509193" y="7700801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lang="fr-FR" sz="8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273" name="Connecteur droit avec flèche 272">
            <a:extLst>
              <a:ext uri="{FF2B5EF4-FFF2-40B4-BE49-F238E27FC236}">
                <a16:creationId xmlns:a16="http://schemas.microsoft.com/office/drawing/2014/main" id="{917022DD-9C4E-8C4F-8EF4-DC025172FC05}"/>
              </a:ext>
            </a:extLst>
          </p:cNvPr>
          <p:cNvCxnSpPr>
            <a:stCxn id="270" idx="3"/>
            <a:endCxn id="271" idx="1"/>
          </p:cNvCxnSpPr>
          <p:nvPr/>
        </p:nvCxnSpPr>
        <p:spPr>
          <a:xfrm>
            <a:off x="1825997" y="7823402"/>
            <a:ext cx="144497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Connecteur droit avec flèche 273">
            <a:extLst>
              <a:ext uri="{FF2B5EF4-FFF2-40B4-BE49-F238E27FC236}">
                <a16:creationId xmlns:a16="http://schemas.microsoft.com/office/drawing/2014/main" id="{C8A7163D-1B73-8544-BEB6-5055C4559C5C}"/>
              </a:ext>
            </a:extLst>
          </p:cNvPr>
          <p:cNvCxnSpPr>
            <a:cxnSpLocks/>
            <a:endCxn id="272" idx="1"/>
          </p:cNvCxnSpPr>
          <p:nvPr/>
        </p:nvCxnSpPr>
        <p:spPr>
          <a:xfrm flipV="1">
            <a:off x="2362337" y="7823402"/>
            <a:ext cx="146857" cy="418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Connecteur droit avec flèche 274">
            <a:extLst>
              <a:ext uri="{FF2B5EF4-FFF2-40B4-BE49-F238E27FC236}">
                <a16:creationId xmlns:a16="http://schemas.microsoft.com/office/drawing/2014/main" id="{0EB21763-B322-DA48-835F-2AC58953056D}"/>
              </a:ext>
            </a:extLst>
          </p:cNvPr>
          <p:cNvCxnSpPr>
            <a:cxnSpLocks/>
            <a:stCxn id="252" idx="3"/>
            <a:endCxn id="270" idx="1"/>
          </p:cNvCxnSpPr>
          <p:nvPr/>
        </p:nvCxnSpPr>
        <p:spPr>
          <a:xfrm>
            <a:off x="1219794" y="7823021"/>
            <a:ext cx="225963" cy="38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ZoneTexte 275">
            <a:extLst>
              <a:ext uri="{FF2B5EF4-FFF2-40B4-BE49-F238E27FC236}">
                <a16:creationId xmlns:a16="http://schemas.microsoft.com/office/drawing/2014/main" id="{9C7431C8-D75F-5142-A1EB-8230494FC409}"/>
              </a:ext>
            </a:extLst>
          </p:cNvPr>
          <p:cNvSpPr txBox="1"/>
          <p:nvPr/>
        </p:nvSpPr>
        <p:spPr>
          <a:xfrm>
            <a:off x="744005" y="7155593"/>
            <a:ext cx="49771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 TS 1</a:t>
            </a:r>
          </a:p>
        </p:txBody>
      </p:sp>
      <p:cxnSp>
        <p:nvCxnSpPr>
          <p:cNvPr id="277" name="Connecteur droit avec flèche 276">
            <a:extLst>
              <a:ext uri="{FF2B5EF4-FFF2-40B4-BE49-F238E27FC236}">
                <a16:creationId xmlns:a16="http://schemas.microsoft.com/office/drawing/2014/main" id="{51025ACC-3151-1E4B-AB8E-659FC8729762}"/>
              </a:ext>
            </a:extLst>
          </p:cNvPr>
          <p:cNvCxnSpPr>
            <a:cxnSpLocks/>
            <a:stCxn id="272" idx="3"/>
            <a:endCxn id="264" idx="1"/>
          </p:cNvCxnSpPr>
          <p:nvPr/>
        </p:nvCxnSpPr>
        <p:spPr>
          <a:xfrm>
            <a:off x="2889434" y="7823402"/>
            <a:ext cx="325153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Connecteur droit avec flèche 120">
            <a:extLst>
              <a:ext uri="{FF2B5EF4-FFF2-40B4-BE49-F238E27FC236}">
                <a16:creationId xmlns:a16="http://schemas.microsoft.com/office/drawing/2014/main" id="{906459B5-8582-FB4E-8E54-AFC7005D5446}"/>
              </a:ext>
            </a:extLst>
          </p:cNvPr>
          <p:cNvCxnSpPr>
            <a:cxnSpLocks/>
            <a:stCxn id="279" idx="3"/>
            <a:endCxn id="263" idx="1"/>
          </p:cNvCxnSpPr>
          <p:nvPr/>
        </p:nvCxnSpPr>
        <p:spPr>
          <a:xfrm>
            <a:off x="1241718" y="7390383"/>
            <a:ext cx="1972869" cy="130671"/>
          </a:xfrm>
          <a:prstGeom prst="bentConnector3">
            <a:avLst>
              <a:gd name="adj1" fmla="val 92135"/>
            </a:avLst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ZoneTexte 278">
            <a:extLst>
              <a:ext uri="{FF2B5EF4-FFF2-40B4-BE49-F238E27FC236}">
                <a16:creationId xmlns:a16="http://schemas.microsoft.com/office/drawing/2014/main" id="{CA252A1D-16B0-9A4A-89F5-1189E8A73A99}"/>
              </a:ext>
            </a:extLst>
          </p:cNvPr>
          <p:cNvSpPr txBox="1"/>
          <p:nvPr/>
        </p:nvSpPr>
        <p:spPr>
          <a:xfrm>
            <a:off x="744005" y="7328827"/>
            <a:ext cx="49771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 TS 2</a:t>
            </a:r>
          </a:p>
        </p:txBody>
      </p:sp>
      <p:sp>
        <p:nvSpPr>
          <p:cNvPr id="280" name="ZoneTexte 279">
            <a:extLst>
              <a:ext uri="{FF2B5EF4-FFF2-40B4-BE49-F238E27FC236}">
                <a16:creationId xmlns:a16="http://schemas.microsoft.com/office/drawing/2014/main" id="{CD80FC3C-1E7A-C341-AB6B-3F80A5F70604}"/>
              </a:ext>
            </a:extLst>
          </p:cNvPr>
          <p:cNvSpPr txBox="1"/>
          <p:nvPr/>
        </p:nvSpPr>
        <p:spPr>
          <a:xfrm>
            <a:off x="744005" y="7514235"/>
            <a:ext cx="49771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 TS 3</a:t>
            </a:r>
          </a:p>
        </p:txBody>
      </p:sp>
      <p:sp>
        <p:nvSpPr>
          <p:cNvPr id="281" name="Rectangle à coins arrondis 280">
            <a:extLst>
              <a:ext uri="{FF2B5EF4-FFF2-40B4-BE49-F238E27FC236}">
                <a16:creationId xmlns:a16="http://schemas.microsoft.com/office/drawing/2014/main" id="{0E47B07A-E542-E94F-B3E2-4F4ABA87F78E}"/>
              </a:ext>
            </a:extLst>
          </p:cNvPr>
          <p:cNvSpPr/>
          <p:nvPr/>
        </p:nvSpPr>
        <p:spPr>
          <a:xfrm>
            <a:off x="2626191" y="8475572"/>
            <a:ext cx="506101" cy="3263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Remote control</a:t>
            </a:r>
          </a:p>
        </p:txBody>
      </p:sp>
      <p:cxnSp>
        <p:nvCxnSpPr>
          <p:cNvPr id="282" name="Connecteur droit avec flèche 179">
            <a:extLst>
              <a:ext uri="{FF2B5EF4-FFF2-40B4-BE49-F238E27FC236}">
                <a16:creationId xmlns:a16="http://schemas.microsoft.com/office/drawing/2014/main" id="{790BDF13-B28F-4A4B-8464-24DEEE7A347F}"/>
              </a:ext>
            </a:extLst>
          </p:cNvPr>
          <p:cNvCxnSpPr>
            <a:cxnSpLocks/>
            <a:stCxn id="281" idx="3"/>
            <a:endCxn id="255" idx="2"/>
          </p:cNvCxnSpPr>
          <p:nvPr/>
        </p:nvCxnSpPr>
        <p:spPr>
          <a:xfrm flipV="1">
            <a:off x="3132292" y="8008121"/>
            <a:ext cx="611219" cy="630631"/>
          </a:xfrm>
          <a:prstGeom prst="curvedConnector2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ZoneTexte 282">
            <a:extLst>
              <a:ext uri="{FF2B5EF4-FFF2-40B4-BE49-F238E27FC236}">
                <a16:creationId xmlns:a16="http://schemas.microsoft.com/office/drawing/2014/main" id="{0A8106A8-EA81-3B49-833A-1C0B7A03B6C3}"/>
              </a:ext>
            </a:extLst>
          </p:cNvPr>
          <p:cNvSpPr txBox="1"/>
          <p:nvPr/>
        </p:nvSpPr>
        <p:spPr>
          <a:xfrm>
            <a:off x="3795230" y="8068539"/>
            <a:ext cx="9627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UDP datagram</a:t>
            </a:r>
          </a:p>
          <a:p>
            <a:endParaRPr lang="fr-FR" sz="800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  <a:p>
            <a:r>
              <a:rPr lang="fr-FR" sz="800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"0"  "next"</a:t>
            </a:r>
          </a:p>
          <a:p>
            <a:r>
              <a:rPr lang="fr-FR" sz="800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"1"  "previous"</a:t>
            </a:r>
          </a:p>
          <a:p>
            <a:r>
              <a:rPr lang="fr-FR" sz="800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"2"  "exit"</a:t>
            </a:r>
          </a:p>
          <a:p>
            <a:r>
              <a:rPr lang="fr-FR" sz="800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"3"</a:t>
            </a:r>
          </a:p>
        </p:txBody>
      </p:sp>
      <p:sp>
        <p:nvSpPr>
          <p:cNvPr id="158" name="Rectangle à coins arrondis 157">
            <a:extLst>
              <a:ext uri="{FF2B5EF4-FFF2-40B4-BE49-F238E27FC236}">
                <a16:creationId xmlns:a16="http://schemas.microsoft.com/office/drawing/2014/main" id="{F16D29F8-F334-CB4D-BFD1-BD53652E3698}"/>
              </a:ext>
            </a:extLst>
          </p:cNvPr>
          <p:cNvSpPr/>
          <p:nvPr/>
        </p:nvSpPr>
        <p:spPr>
          <a:xfrm>
            <a:off x="710753" y="6753929"/>
            <a:ext cx="506101" cy="3263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DVB</a:t>
            </a:r>
          </a:p>
          <a:p>
            <a:pPr algn="ctr"/>
            <a:r>
              <a:rPr lang="fr-FR" sz="8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tuner 0</a:t>
            </a:r>
          </a:p>
        </p:txBody>
      </p:sp>
      <p:cxnSp>
        <p:nvCxnSpPr>
          <p:cNvPr id="159" name="Connecteur droit 158">
            <a:extLst>
              <a:ext uri="{FF2B5EF4-FFF2-40B4-BE49-F238E27FC236}">
                <a16:creationId xmlns:a16="http://schemas.microsoft.com/office/drawing/2014/main" id="{21FEE28B-F787-BA47-B678-2E1BC9B22353}"/>
              </a:ext>
            </a:extLst>
          </p:cNvPr>
          <p:cNvCxnSpPr/>
          <p:nvPr/>
        </p:nvCxnSpPr>
        <p:spPr>
          <a:xfrm flipH="1" flipV="1">
            <a:off x="307137" y="6910309"/>
            <a:ext cx="417457" cy="6800"/>
          </a:xfrm>
          <a:prstGeom prst="line">
            <a:avLst/>
          </a:prstGeom>
          <a:ln w="317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0" name="Picture 3">
            <a:extLst>
              <a:ext uri="{FF2B5EF4-FFF2-40B4-BE49-F238E27FC236}">
                <a16:creationId xmlns:a16="http://schemas.microsoft.com/office/drawing/2014/main" id="{8B89C201-BA7A-3547-9956-97C9C5593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1596" y="6524957"/>
            <a:ext cx="399016" cy="39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2" name="Rectangle à coins arrondis 161">
            <a:extLst>
              <a:ext uri="{FF2B5EF4-FFF2-40B4-BE49-F238E27FC236}">
                <a16:creationId xmlns:a16="http://schemas.microsoft.com/office/drawing/2014/main" id="{207176EF-D58B-9F42-B51F-EDF84066C434}"/>
              </a:ext>
            </a:extLst>
          </p:cNvPr>
          <p:cNvSpPr/>
          <p:nvPr/>
        </p:nvSpPr>
        <p:spPr>
          <a:xfrm>
            <a:off x="1308829" y="6615142"/>
            <a:ext cx="1675892" cy="501844"/>
          </a:xfrm>
          <a:prstGeom prst="roundRect">
            <a:avLst>
              <a:gd name="adj" fmla="val 396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r>
              <a:rPr lang="fr-FR" sz="900" b="1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tsp</a:t>
            </a:r>
            <a:endParaRPr lang="fr-FR" sz="800" b="1" noProof="1">
              <a:solidFill>
                <a:schemeClr val="tx1"/>
              </a:solidFill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63" name="Rectangle à coins arrondis 162">
            <a:extLst>
              <a:ext uri="{FF2B5EF4-FFF2-40B4-BE49-F238E27FC236}">
                <a16:creationId xmlns:a16="http://schemas.microsoft.com/office/drawing/2014/main" id="{0EBD748A-8AD9-2C46-89B4-4F6A71D46447}"/>
              </a:ext>
            </a:extLst>
          </p:cNvPr>
          <p:cNvSpPr/>
          <p:nvPr/>
        </p:nvSpPr>
        <p:spPr>
          <a:xfrm>
            <a:off x="1442816" y="6794889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cs typeface="Consolas" panose="020B0609020204030204" pitchFamily="49" charset="0"/>
              </a:rPr>
              <a:t>dvb</a:t>
            </a:r>
          </a:p>
        </p:txBody>
      </p:sp>
      <p:sp>
        <p:nvSpPr>
          <p:cNvPr id="164" name="Rectangle à coins arrondis 163">
            <a:extLst>
              <a:ext uri="{FF2B5EF4-FFF2-40B4-BE49-F238E27FC236}">
                <a16:creationId xmlns:a16="http://schemas.microsoft.com/office/drawing/2014/main" id="{FF06C02C-F215-8D4F-A8E5-8095AD1B4B48}"/>
              </a:ext>
            </a:extLst>
          </p:cNvPr>
          <p:cNvSpPr/>
          <p:nvPr/>
        </p:nvSpPr>
        <p:spPr>
          <a:xfrm>
            <a:off x="1967554" y="6794889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cs typeface="Consolas" panose="020B0609020204030204" pitchFamily="49" charset="0"/>
              </a:rPr>
              <a:t>zap</a:t>
            </a:r>
          </a:p>
        </p:txBody>
      </p:sp>
      <p:sp>
        <p:nvSpPr>
          <p:cNvPr id="165" name="Rectangle à coins arrondis 164">
            <a:extLst>
              <a:ext uri="{FF2B5EF4-FFF2-40B4-BE49-F238E27FC236}">
                <a16:creationId xmlns:a16="http://schemas.microsoft.com/office/drawing/2014/main" id="{DC06761C-E5D6-8C40-8FE7-6EAC716FC474}"/>
              </a:ext>
            </a:extLst>
          </p:cNvPr>
          <p:cNvSpPr/>
          <p:nvPr/>
        </p:nvSpPr>
        <p:spPr>
          <a:xfrm>
            <a:off x="2506253" y="6794889"/>
            <a:ext cx="380241" cy="245199"/>
          </a:xfrm>
          <a:prstGeom prst="roundRect">
            <a:avLst/>
          </a:prstGeom>
          <a:solidFill>
            <a:srgbClr val="1F8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800" b="1" noProof="1">
                <a:latin typeface="Consolas" panose="020B0609020204030204" pitchFamily="49" charset="0"/>
                <a:ea typeface="Arial Rounded MT Bold" charset="0"/>
                <a:cs typeface="Consolas" panose="020B0609020204030204" pitchFamily="49" charset="0"/>
              </a:rPr>
              <a:t>file</a:t>
            </a:r>
            <a:endParaRPr lang="fr-FR" sz="800" i="1" noProof="1">
              <a:latin typeface="Cambria" panose="02040503050406030204" pitchFamily="18" charset="0"/>
              <a:ea typeface="Arial Rounded MT Bold" charset="0"/>
              <a:cs typeface="Arial Rounded MT Bold" charset="0"/>
            </a:endParaRPr>
          </a:p>
        </p:txBody>
      </p:sp>
      <p:cxnSp>
        <p:nvCxnSpPr>
          <p:cNvPr id="166" name="Connecteur droit avec flèche 165">
            <a:extLst>
              <a:ext uri="{FF2B5EF4-FFF2-40B4-BE49-F238E27FC236}">
                <a16:creationId xmlns:a16="http://schemas.microsoft.com/office/drawing/2014/main" id="{917022DD-9C4E-8C4F-8EF4-DC025172FC05}"/>
              </a:ext>
            </a:extLst>
          </p:cNvPr>
          <p:cNvCxnSpPr>
            <a:stCxn id="163" idx="3"/>
            <a:endCxn id="164" idx="1"/>
          </p:cNvCxnSpPr>
          <p:nvPr/>
        </p:nvCxnSpPr>
        <p:spPr>
          <a:xfrm>
            <a:off x="1823057" y="6917490"/>
            <a:ext cx="144497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avec flèche 166">
            <a:extLst>
              <a:ext uri="{FF2B5EF4-FFF2-40B4-BE49-F238E27FC236}">
                <a16:creationId xmlns:a16="http://schemas.microsoft.com/office/drawing/2014/main" id="{C8A7163D-1B73-8544-BEB6-5055C4559C5C}"/>
              </a:ext>
            </a:extLst>
          </p:cNvPr>
          <p:cNvCxnSpPr>
            <a:cxnSpLocks/>
            <a:endCxn id="165" idx="1"/>
          </p:cNvCxnSpPr>
          <p:nvPr/>
        </p:nvCxnSpPr>
        <p:spPr>
          <a:xfrm flipV="1">
            <a:off x="2359397" y="6917490"/>
            <a:ext cx="146857" cy="418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eur droit avec flèche 167">
            <a:extLst>
              <a:ext uri="{FF2B5EF4-FFF2-40B4-BE49-F238E27FC236}">
                <a16:creationId xmlns:a16="http://schemas.microsoft.com/office/drawing/2014/main" id="{0EB21763-B322-DA48-835F-2AC58953056D}"/>
              </a:ext>
            </a:extLst>
          </p:cNvPr>
          <p:cNvCxnSpPr>
            <a:cxnSpLocks/>
            <a:stCxn id="158" idx="3"/>
            <a:endCxn id="163" idx="1"/>
          </p:cNvCxnSpPr>
          <p:nvPr/>
        </p:nvCxnSpPr>
        <p:spPr>
          <a:xfrm>
            <a:off x="1216854" y="6917109"/>
            <a:ext cx="225963" cy="38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necteur droit avec flèche 168">
            <a:extLst>
              <a:ext uri="{FF2B5EF4-FFF2-40B4-BE49-F238E27FC236}">
                <a16:creationId xmlns:a16="http://schemas.microsoft.com/office/drawing/2014/main" id="{51025ACC-3151-1E4B-AB8E-659FC8729762}"/>
              </a:ext>
            </a:extLst>
          </p:cNvPr>
          <p:cNvCxnSpPr>
            <a:cxnSpLocks/>
            <a:stCxn id="165" idx="3"/>
            <a:endCxn id="256" idx="1"/>
          </p:cNvCxnSpPr>
          <p:nvPr/>
        </p:nvCxnSpPr>
        <p:spPr>
          <a:xfrm flipV="1">
            <a:off x="2886494" y="6916358"/>
            <a:ext cx="328093" cy="113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ZoneTexte 171">
            <a:extLst>
              <a:ext uri="{FF2B5EF4-FFF2-40B4-BE49-F238E27FC236}">
                <a16:creationId xmlns:a16="http://schemas.microsoft.com/office/drawing/2014/main" id="{CD80FC3C-1E7A-C341-AB6B-3F80A5F70604}"/>
              </a:ext>
            </a:extLst>
          </p:cNvPr>
          <p:cNvSpPr txBox="1"/>
          <p:nvPr/>
        </p:nvSpPr>
        <p:spPr>
          <a:xfrm>
            <a:off x="744005" y="6613865"/>
            <a:ext cx="49771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8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input TS 0</a:t>
            </a:r>
          </a:p>
        </p:txBody>
      </p:sp>
    </p:spTree>
    <p:extLst>
      <p:ext uri="{BB962C8B-B14F-4D97-AF65-F5344CB8AC3E}">
        <p14:creationId xmlns:p14="http://schemas.microsoft.com/office/powerpoint/2010/main" val="582378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e 66"/>
          <p:cNvGrpSpPr/>
          <p:nvPr/>
        </p:nvGrpSpPr>
        <p:grpSpPr>
          <a:xfrm>
            <a:off x="1012803" y="1019761"/>
            <a:ext cx="3573937" cy="2033123"/>
            <a:chOff x="1012803" y="1019761"/>
            <a:chExt cx="3573937" cy="2033123"/>
          </a:xfrm>
        </p:grpSpPr>
        <p:cxnSp>
          <p:nvCxnSpPr>
            <p:cNvPr id="66" name="Connecteur droit avec flèche 65"/>
            <p:cNvCxnSpPr/>
            <p:nvPr/>
          </p:nvCxnSpPr>
          <p:spPr>
            <a:xfrm>
              <a:off x="3578053" y="1952755"/>
              <a:ext cx="0" cy="13856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>
              <a:off x="2024726" y="1956857"/>
              <a:ext cx="0" cy="13856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>
              <a:off x="3081687" y="1396603"/>
              <a:ext cx="0" cy="69471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à coins arrondis 3"/>
            <p:cNvSpPr/>
            <p:nvPr/>
          </p:nvSpPr>
          <p:spPr>
            <a:xfrm>
              <a:off x="2257425" y="2640927"/>
              <a:ext cx="1724025" cy="411831"/>
            </a:xfrm>
            <a:prstGeom prst="roundRect">
              <a:avLst>
                <a:gd name="adj" fmla="val 39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Operating System</a:t>
              </a: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2336114" y="2788435"/>
              <a:ext cx="461985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Windows</a:t>
              </a:r>
            </a:p>
          </p:txBody>
        </p:sp>
        <p:pic>
          <p:nvPicPr>
            <p:cNvPr id="15" name="Picture 7" descr="D:\Devel\tsduck\images\tsduck-48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1335" y="2859204"/>
              <a:ext cx="146050" cy="146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ZoneTexte 15"/>
            <p:cNvSpPr txBox="1"/>
            <p:nvPr/>
          </p:nvSpPr>
          <p:spPr>
            <a:xfrm>
              <a:off x="4284584" y="2878368"/>
              <a:ext cx="302156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FR" sz="700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TSDuck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012804" y="2091319"/>
              <a:ext cx="2967037" cy="411831"/>
            </a:xfrm>
            <a:prstGeom prst="roundRect">
              <a:avLst>
                <a:gd name="adj" fmla="val 3969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TSDuck library</a:t>
              </a: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2072860" y="2239411"/>
              <a:ext cx="848293" cy="201219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C++ utilities</a:t>
              </a: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897443" y="2788435"/>
              <a:ext cx="461985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Linux</a:t>
              </a:r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3454009" y="2788435"/>
              <a:ext cx="461985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macOS</a:t>
              </a: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1012803" y="1548394"/>
              <a:ext cx="1996299" cy="411831"/>
            </a:xfrm>
            <a:prstGeom prst="roundRect">
              <a:avLst>
                <a:gd name="adj" fmla="val 3969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TSDuck plugins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1136617" y="1695902"/>
              <a:ext cx="848293" cy="201219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 processing</a:t>
              </a: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2072859" y="1696486"/>
              <a:ext cx="848293" cy="201219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 input &amp; output</a:t>
              </a: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1014413" y="1019761"/>
              <a:ext cx="2967037" cy="411831"/>
            </a:xfrm>
            <a:prstGeom prst="roundRect">
              <a:avLst>
                <a:gd name="adj" fmla="val 3969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TSDuck commands</a:t>
              </a: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3010711" y="1168437"/>
              <a:ext cx="848293" cy="201219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other </a:t>
              </a:r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ts</a:t>
              </a:r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 commands</a:t>
              </a:r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>
              <a:off x="2642481" y="1330968"/>
              <a:ext cx="0" cy="36493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/>
            <p:cNvCxnSpPr/>
            <p:nvPr/>
          </p:nvCxnSpPr>
          <p:spPr>
            <a:xfrm>
              <a:off x="2189980" y="1330952"/>
              <a:ext cx="0" cy="36493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>
              <a:off x="1842265" y="1330936"/>
              <a:ext cx="0" cy="36493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>
              <a:stCxn id="22" idx="2"/>
            </p:cNvCxnSpPr>
            <p:nvPr/>
          </p:nvCxnSpPr>
          <p:spPr>
            <a:xfrm>
              <a:off x="3452301" y="2441214"/>
              <a:ext cx="1608" cy="19971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à coins arrondis 33"/>
            <p:cNvSpPr/>
            <p:nvPr/>
          </p:nvSpPr>
          <p:spPr>
            <a:xfrm>
              <a:off x="1723371" y="1167268"/>
              <a:ext cx="585144" cy="201219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tsp</a:t>
              </a: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2362200" y="1167853"/>
              <a:ext cx="560562" cy="201219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tsswitch</a:t>
              </a:r>
            </a:p>
          </p:txBody>
        </p:sp>
        <p:sp>
          <p:nvSpPr>
            <p:cNvPr id="46" name="Rectangle à coins arrondis 45"/>
            <p:cNvSpPr/>
            <p:nvPr/>
          </p:nvSpPr>
          <p:spPr>
            <a:xfrm>
              <a:off x="1012803" y="2641053"/>
              <a:ext cx="1177177" cy="411831"/>
            </a:xfrm>
            <a:prstGeom prst="roundRect">
              <a:avLst>
                <a:gd name="adj" fmla="val 39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DVB tuning framework</a:t>
              </a:r>
            </a:p>
          </p:txBody>
        </p:sp>
        <p:sp>
          <p:nvSpPr>
            <p:cNvPr id="47" name="Rectangle à coins arrondis 46"/>
            <p:cNvSpPr/>
            <p:nvPr/>
          </p:nvSpPr>
          <p:spPr>
            <a:xfrm>
              <a:off x="1076984" y="2772855"/>
              <a:ext cx="500265" cy="23263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DirectShow (Windows)</a:t>
              </a:r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1626501" y="2772855"/>
              <a:ext cx="495311" cy="23263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Linux TV</a:t>
              </a:r>
            </a:p>
          </p:txBody>
        </p:sp>
        <p:cxnSp>
          <p:nvCxnSpPr>
            <p:cNvPr id="55" name="Connecteur droit avec flèche 54"/>
            <p:cNvCxnSpPr/>
            <p:nvPr/>
          </p:nvCxnSpPr>
          <p:spPr>
            <a:xfrm>
              <a:off x="1523307" y="2438039"/>
              <a:ext cx="1608" cy="20372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à coins arrondis 19"/>
            <p:cNvSpPr/>
            <p:nvPr/>
          </p:nvSpPr>
          <p:spPr>
            <a:xfrm>
              <a:off x="1112803" y="2238827"/>
              <a:ext cx="848293" cy="201219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MPEG, DVB, DTV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3028154" y="2239995"/>
              <a:ext cx="848293" cy="201219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OS abstraction</a:t>
              </a:r>
            </a:p>
          </p:txBody>
        </p:sp>
        <p:cxnSp>
          <p:nvCxnSpPr>
            <p:cNvPr id="56" name="Connecteur droit avec flèche 55"/>
            <p:cNvCxnSpPr>
              <a:stCxn id="20" idx="3"/>
              <a:endCxn id="21" idx="1"/>
            </p:cNvCxnSpPr>
            <p:nvPr/>
          </p:nvCxnSpPr>
          <p:spPr>
            <a:xfrm>
              <a:off x="1961096" y="2339437"/>
              <a:ext cx="111764" cy="58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21" idx="3"/>
              <a:endCxn id="22" idx="1"/>
            </p:cNvCxnSpPr>
            <p:nvPr/>
          </p:nvCxnSpPr>
          <p:spPr>
            <a:xfrm>
              <a:off x="2921153" y="2340021"/>
              <a:ext cx="107001" cy="58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à coins arrondis 61"/>
            <p:cNvSpPr/>
            <p:nvPr/>
          </p:nvSpPr>
          <p:spPr>
            <a:xfrm>
              <a:off x="1112803" y="1167267"/>
              <a:ext cx="560562" cy="201219"/>
            </a:xfrm>
            <a:prstGeom prst="roundRect">
              <a:avLst/>
            </a:prstGeom>
            <a:solidFill>
              <a:srgbClr val="1F8A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600" b="1" noProof="1">
                  <a:latin typeface="Consolas" panose="020B0609020204030204" pitchFamily="49" charset="0"/>
                  <a:ea typeface="Arial Rounded MT Bold" charset="0"/>
                  <a:cs typeface="Consolas" panose="020B0609020204030204" pitchFamily="49" charset="0"/>
                </a:rPr>
                <a:t>tsanalyze</a:t>
              </a:r>
            </a:p>
          </p:txBody>
        </p:sp>
        <p:sp>
          <p:nvSpPr>
            <p:cNvPr id="63" name="Rectangle à coins arrondis 62"/>
            <p:cNvSpPr/>
            <p:nvPr/>
          </p:nvSpPr>
          <p:spPr>
            <a:xfrm>
              <a:off x="3162485" y="1548393"/>
              <a:ext cx="818965" cy="411831"/>
            </a:xfrm>
            <a:prstGeom prst="roundRect">
              <a:avLst>
                <a:gd name="adj" fmla="val 396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r>
                <a:rPr lang="fr-FR" sz="600" b="1" noProof="1">
                  <a:solidFill>
                    <a:schemeClr val="tx1"/>
                  </a:solidFill>
                  <a:latin typeface="Cambria" panose="02040503050406030204" pitchFamily="18" charset="0"/>
                  <a:ea typeface="Arial Rounded MT Bold" charset="0"/>
                  <a:cs typeface="Arial Rounded MT Bold" charset="0"/>
                </a:rPr>
                <a:t>3rd-party plugins</a:t>
              </a:r>
            </a:p>
          </p:txBody>
        </p:sp>
        <p:sp>
          <p:nvSpPr>
            <p:cNvPr id="64" name="Rectangle à coins arrondis 63"/>
            <p:cNvSpPr/>
            <p:nvPr/>
          </p:nvSpPr>
          <p:spPr>
            <a:xfrm>
              <a:off x="3240736" y="1695901"/>
              <a:ext cx="279500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fr-FR" sz="6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  <p:sp>
          <p:nvSpPr>
            <p:cNvPr id="65" name="Rectangle à coins arrondis 64"/>
            <p:cNvSpPr/>
            <p:nvPr/>
          </p:nvSpPr>
          <p:spPr>
            <a:xfrm>
              <a:off x="3623236" y="1695901"/>
              <a:ext cx="279500" cy="2012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fr-FR" sz="600" b="1" noProof="1">
                <a:latin typeface="Cambria" panose="02040503050406030204" pitchFamily="18" charset="0"/>
                <a:ea typeface="Arial Rounded MT Bold" charset="0"/>
                <a:cs typeface="Arial Rounded MT 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9256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40"/>
          <p:cNvSpPr/>
          <p:nvPr/>
        </p:nvSpPr>
        <p:spPr>
          <a:xfrm>
            <a:off x="909444" y="1458555"/>
            <a:ext cx="2448000" cy="54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Microsoft Network Provider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CLSID_NetworkProvider</a:t>
            </a:r>
          </a:p>
        </p:txBody>
      </p:sp>
      <p:sp>
        <p:nvSpPr>
          <p:cNvPr id="3" name="Rectangle à coins arrondis 40"/>
          <p:cNvSpPr/>
          <p:nvPr/>
        </p:nvSpPr>
        <p:spPr>
          <a:xfrm>
            <a:off x="909444" y="2322266"/>
            <a:ext cx="2448000" cy="54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Tuner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proprietary, enumerate all </a:t>
            </a:r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KSCATEGORY_BDA_NETWORK_TUNER</a:t>
            </a:r>
          </a:p>
        </p:txBody>
      </p:sp>
      <p:cxnSp>
        <p:nvCxnSpPr>
          <p:cNvPr id="5" name="Straight Arrow Connector 4"/>
          <p:cNvCxnSpPr>
            <a:stCxn id="4" idx="2"/>
            <a:endCxn id="3" idx="0"/>
          </p:cNvCxnSpPr>
          <p:nvPr/>
        </p:nvCxnSpPr>
        <p:spPr>
          <a:xfrm>
            <a:off x="2133444" y="1998555"/>
            <a:ext cx="0" cy="323711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Rectangle à coins arrondis 40"/>
          <p:cNvSpPr/>
          <p:nvPr/>
        </p:nvSpPr>
        <p:spPr>
          <a:xfrm>
            <a:off x="909444" y="3189787"/>
            <a:ext cx="2448000" cy="54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Receiver / Capture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optional, proprietary, enumerate all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KSCATEGORY_BDA_RECEIVER_COMPONENT</a:t>
            </a:r>
          </a:p>
        </p:txBody>
      </p:sp>
      <p:cxnSp>
        <p:nvCxnSpPr>
          <p:cNvPr id="7" name="Straight Arrow Connector 6"/>
          <p:cNvCxnSpPr>
            <a:stCxn id="3" idx="2"/>
            <a:endCxn id="6" idx="0"/>
          </p:cNvCxnSpPr>
          <p:nvPr/>
        </p:nvCxnSpPr>
        <p:spPr>
          <a:xfrm>
            <a:off x="2133444" y="2862266"/>
            <a:ext cx="0" cy="327521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Rectangle à coins arrondis 40"/>
          <p:cNvSpPr/>
          <p:nvPr/>
        </p:nvSpPr>
        <p:spPr>
          <a:xfrm>
            <a:off x="909444" y="4057308"/>
            <a:ext cx="2448000" cy="540000"/>
          </a:xfrm>
          <a:custGeom>
            <a:avLst/>
            <a:gdLst>
              <a:gd name="connsiteX0" fmla="*/ 0 w 1987061"/>
              <a:gd name="connsiteY0" fmla="*/ 62890 h 377331"/>
              <a:gd name="connsiteX1" fmla="*/ 62890 w 1987061"/>
              <a:gd name="connsiteY1" fmla="*/ 0 h 377331"/>
              <a:gd name="connsiteX2" fmla="*/ 1924171 w 1987061"/>
              <a:gd name="connsiteY2" fmla="*/ 0 h 377331"/>
              <a:gd name="connsiteX3" fmla="*/ 1987061 w 1987061"/>
              <a:gd name="connsiteY3" fmla="*/ 62890 h 377331"/>
              <a:gd name="connsiteX4" fmla="*/ 1987061 w 1987061"/>
              <a:gd name="connsiteY4" fmla="*/ 314441 h 377331"/>
              <a:gd name="connsiteX5" fmla="*/ 1924171 w 1987061"/>
              <a:gd name="connsiteY5" fmla="*/ 377331 h 377331"/>
              <a:gd name="connsiteX6" fmla="*/ 62890 w 1987061"/>
              <a:gd name="connsiteY6" fmla="*/ 377331 h 377331"/>
              <a:gd name="connsiteX7" fmla="*/ 0 w 1987061"/>
              <a:gd name="connsiteY7" fmla="*/ 314441 h 377331"/>
              <a:gd name="connsiteX8" fmla="*/ 0 w 1987061"/>
              <a:gd name="connsiteY8" fmla="*/ 62890 h 377331"/>
              <a:gd name="connsiteX0" fmla="*/ 0 w 1987061"/>
              <a:gd name="connsiteY0" fmla="*/ 62890 h 377331"/>
              <a:gd name="connsiteX1" fmla="*/ 62890 w 1987061"/>
              <a:gd name="connsiteY1" fmla="*/ 0 h 377331"/>
              <a:gd name="connsiteX2" fmla="*/ 1924171 w 1987061"/>
              <a:gd name="connsiteY2" fmla="*/ 0 h 377331"/>
              <a:gd name="connsiteX3" fmla="*/ 1987061 w 1987061"/>
              <a:gd name="connsiteY3" fmla="*/ 62890 h 377331"/>
              <a:gd name="connsiteX4" fmla="*/ 1987061 w 1987061"/>
              <a:gd name="connsiteY4" fmla="*/ 314441 h 377331"/>
              <a:gd name="connsiteX5" fmla="*/ 1924171 w 1987061"/>
              <a:gd name="connsiteY5" fmla="*/ 377331 h 377331"/>
              <a:gd name="connsiteX6" fmla="*/ 472590 w 1987061"/>
              <a:gd name="connsiteY6" fmla="*/ 374741 h 377331"/>
              <a:gd name="connsiteX7" fmla="*/ 62890 w 1987061"/>
              <a:gd name="connsiteY7" fmla="*/ 377331 h 377331"/>
              <a:gd name="connsiteX8" fmla="*/ 0 w 1987061"/>
              <a:gd name="connsiteY8" fmla="*/ 314441 h 377331"/>
              <a:gd name="connsiteX9" fmla="*/ 0 w 1987061"/>
              <a:gd name="connsiteY9" fmla="*/ 62890 h 377331"/>
              <a:gd name="connsiteX0" fmla="*/ 0 w 1987061"/>
              <a:gd name="connsiteY0" fmla="*/ 62890 h 377331"/>
              <a:gd name="connsiteX1" fmla="*/ 62890 w 1987061"/>
              <a:gd name="connsiteY1" fmla="*/ 0 h 377331"/>
              <a:gd name="connsiteX2" fmla="*/ 1924171 w 1987061"/>
              <a:gd name="connsiteY2" fmla="*/ 0 h 377331"/>
              <a:gd name="connsiteX3" fmla="*/ 1987061 w 1987061"/>
              <a:gd name="connsiteY3" fmla="*/ 62890 h 377331"/>
              <a:gd name="connsiteX4" fmla="*/ 1987061 w 1987061"/>
              <a:gd name="connsiteY4" fmla="*/ 314441 h 377331"/>
              <a:gd name="connsiteX5" fmla="*/ 1924171 w 1987061"/>
              <a:gd name="connsiteY5" fmla="*/ 377331 h 377331"/>
              <a:gd name="connsiteX6" fmla="*/ 1367940 w 1987061"/>
              <a:gd name="connsiteY6" fmla="*/ 374741 h 377331"/>
              <a:gd name="connsiteX7" fmla="*/ 472590 w 1987061"/>
              <a:gd name="connsiteY7" fmla="*/ 374741 h 377331"/>
              <a:gd name="connsiteX8" fmla="*/ 62890 w 1987061"/>
              <a:gd name="connsiteY8" fmla="*/ 377331 h 377331"/>
              <a:gd name="connsiteX9" fmla="*/ 0 w 1987061"/>
              <a:gd name="connsiteY9" fmla="*/ 314441 h 377331"/>
              <a:gd name="connsiteX10" fmla="*/ 0 w 1987061"/>
              <a:gd name="connsiteY10" fmla="*/ 62890 h 377331"/>
              <a:gd name="connsiteX0" fmla="*/ 0 w 1987061"/>
              <a:gd name="connsiteY0" fmla="*/ 69149 h 383590"/>
              <a:gd name="connsiteX1" fmla="*/ 62890 w 1987061"/>
              <a:gd name="connsiteY1" fmla="*/ 6259 h 383590"/>
              <a:gd name="connsiteX2" fmla="*/ 996465 w 1987061"/>
              <a:gd name="connsiteY2" fmla="*/ 0 h 383590"/>
              <a:gd name="connsiteX3" fmla="*/ 1924171 w 1987061"/>
              <a:gd name="connsiteY3" fmla="*/ 6259 h 383590"/>
              <a:gd name="connsiteX4" fmla="*/ 1987061 w 1987061"/>
              <a:gd name="connsiteY4" fmla="*/ 69149 h 383590"/>
              <a:gd name="connsiteX5" fmla="*/ 1987061 w 1987061"/>
              <a:gd name="connsiteY5" fmla="*/ 320700 h 383590"/>
              <a:gd name="connsiteX6" fmla="*/ 1924171 w 1987061"/>
              <a:gd name="connsiteY6" fmla="*/ 383590 h 383590"/>
              <a:gd name="connsiteX7" fmla="*/ 1367940 w 1987061"/>
              <a:gd name="connsiteY7" fmla="*/ 381000 h 383590"/>
              <a:gd name="connsiteX8" fmla="*/ 472590 w 1987061"/>
              <a:gd name="connsiteY8" fmla="*/ 381000 h 383590"/>
              <a:gd name="connsiteX9" fmla="*/ 62890 w 1987061"/>
              <a:gd name="connsiteY9" fmla="*/ 383590 h 383590"/>
              <a:gd name="connsiteX10" fmla="*/ 0 w 1987061"/>
              <a:gd name="connsiteY10" fmla="*/ 320700 h 383590"/>
              <a:gd name="connsiteX11" fmla="*/ 0 w 1987061"/>
              <a:gd name="connsiteY11" fmla="*/ 69149 h 383590"/>
              <a:gd name="connsiteX0" fmla="*/ 0 w 1987061"/>
              <a:gd name="connsiteY0" fmla="*/ 69149 h 390525"/>
              <a:gd name="connsiteX1" fmla="*/ 62890 w 1987061"/>
              <a:gd name="connsiteY1" fmla="*/ 6259 h 390525"/>
              <a:gd name="connsiteX2" fmla="*/ 996465 w 1987061"/>
              <a:gd name="connsiteY2" fmla="*/ 0 h 390525"/>
              <a:gd name="connsiteX3" fmla="*/ 1924171 w 1987061"/>
              <a:gd name="connsiteY3" fmla="*/ 6259 h 390525"/>
              <a:gd name="connsiteX4" fmla="*/ 1987061 w 1987061"/>
              <a:gd name="connsiteY4" fmla="*/ 69149 h 390525"/>
              <a:gd name="connsiteX5" fmla="*/ 1987061 w 1987061"/>
              <a:gd name="connsiteY5" fmla="*/ 320700 h 390525"/>
              <a:gd name="connsiteX6" fmla="*/ 1924171 w 1987061"/>
              <a:gd name="connsiteY6" fmla="*/ 383590 h 390525"/>
              <a:gd name="connsiteX7" fmla="*/ 1367940 w 1987061"/>
              <a:gd name="connsiteY7" fmla="*/ 381000 h 390525"/>
              <a:gd name="connsiteX8" fmla="*/ 624990 w 1987061"/>
              <a:gd name="connsiteY8" fmla="*/ 390525 h 390525"/>
              <a:gd name="connsiteX9" fmla="*/ 62890 w 1987061"/>
              <a:gd name="connsiteY9" fmla="*/ 383590 h 390525"/>
              <a:gd name="connsiteX10" fmla="*/ 0 w 1987061"/>
              <a:gd name="connsiteY10" fmla="*/ 320700 h 390525"/>
              <a:gd name="connsiteX11" fmla="*/ 0 w 1987061"/>
              <a:gd name="connsiteY11" fmla="*/ 69149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87061" h="390525">
                <a:moveTo>
                  <a:pt x="0" y="69149"/>
                </a:moveTo>
                <a:cubicBezTo>
                  <a:pt x="0" y="34416"/>
                  <a:pt x="28157" y="6259"/>
                  <a:pt x="62890" y="6259"/>
                </a:cubicBezTo>
                <a:lnTo>
                  <a:pt x="996465" y="0"/>
                </a:lnTo>
                <a:lnTo>
                  <a:pt x="1924171" y="6259"/>
                </a:lnTo>
                <a:cubicBezTo>
                  <a:pt x="1958904" y="6259"/>
                  <a:pt x="1987061" y="34416"/>
                  <a:pt x="1987061" y="69149"/>
                </a:cubicBezTo>
                <a:lnTo>
                  <a:pt x="1987061" y="320700"/>
                </a:lnTo>
                <a:cubicBezTo>
                  <a:pt x="1987061" y="355433"/>
                  <a:pt x="1958904" y="383590"/>
                  <a:pt x="1924171" y="383590"/>
                </a:cubicBezTo>
                <a:lnTo>
                  <a:pt x="1367940" y="381000"/>
                </a:lnTo>
                <a:lnTo>
                  <a:pt x="624990" y="390525"/>
                </a:lnTo>
                <a:lnTo>
                  <a:pt x="62890" y="383590"/>
                </a:lnTo>
                <a:cubicBezTo>
                  <a:pt x="28157" y="383590"/>
                  <a:pt x="0" y="355433"/>
                  <a:pt x="0" y="320700"/>
                </a:cubicBezTo>
                <a:lnTo>
                  <a:pt x="0" y="6914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Infinite Tee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CLSID_InfTee</a:t>
            </a:r>
          </a:p>
        </p:txBody>
      </p:sp>
      <p:sp>
        <p:nvSpPr>
          <p:cNvPr id="12" name="Rectangle à coins arrondis 40"/>
          <p:cNvSpPr/>
          <p:nvPr/>
        </p:nvSpPr>
        <p:spPr>
          <a:xfrm>
            <a:off x="4098679" y="1544209"/>
            <a:ext cx="1987061" cy="37733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Tuning Space</a:t>
            </a:r>
          </a:p>
        </p:txBody>
      </p:sp>
      <p:cxnSp>
        <p:nvCxnSpPr>
          <p:cNvPr id="13" name="Straight Arrow Connector 12"/>
          <p:cNvCxnSpPr>
            <a:stCxn id="6" idx="2"/>
            <a:endCxn id="11" idx="2"/>
          </p:cNvCxnSpPr>
          <p:nvPr/>
        </p:nvCxnSpPr>
        <p:spPr>
          <a:xfrm>
            <a:off x="2133444" y="3729787"/>
            <a:ext cx="3615" cy="327521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Straight Arrow Connector 15"/>
          <p:cNvCxnSpPr>
            <a:stCxn id="12" idx="1"/>
            <a:endCxn id="4" idx="3"/>
          </p:cNvCxnSpPr>
          <p:nvPr/>
        </p:nvCxnSpPr>
        <p:spPr>
          <a:xfrm flipH="1" flipV="1">
            <a:off x="3357444" y="1728555"/>
            <a:ext cx="741235" cy="4320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  <a:prstDash val="sysDot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Rectangle à coins arrondis 40"/>
          <p:cNvSpPr/>
          <p:nvPr/>
        </p:nvSpPr>
        <p:spPr>
          <a:xfrm>
            <a:off x="1979776" y="4931015"/>
            <a:ext cx="1233808" cy="37733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Sink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(TSDuck)</a:t>
            </a:r>
          </a:p>
        </p:txBody>
      </p:sp>
      <p:cxnSp>
        <p:nvCxnSpPr>
          <p:cNvPr id="22" name="Straight Arrow Connector 21"/>
          <p:cNvCxnSpPr>
            <a:stCxn id="11" idx="7"/>
            <a:endCxn id="21" idx="0"/>
          </p:cNvCxnSpPr>
          <p:nvPr/>
        </p:nvCxnSpPr>
        <p:spPr>
          <a:xfrm>
            <a:off x="2594705" y="4584137"/>
            <a:ext cx="1975" cy="346878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Rectangle à coins arrondis 40"/>
          <p:cNvSpPr/>
          <p:nvPr/>
        </p:nvSpPr>
        <p:spPr>
          <a:xfrm>
            <a:off x="458058" y="5617741"/>
            <a:ext cx="2448000" cy="54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Demux Filter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CLSID_MPEG2Demultiplexer</a:t>
            </a:r>
          </a:p>
        </p:txBody>
      </p:sp>
      <p:cxnSp>
        <p:nvCxnSpPr>
          <p:cNvPr id="26" name="Straight Arrow Connector 25"/>
          <p:cNvCxnSpPr>
            <a:stCxn id="11" idx="8"/>
            <a:endCxn id="25" idx="0"/>
          </p:cNvCxnSpPr>
          <p:nvPr/>
        </p:nvCxnSpPr>
        <p:spPr>
          <a:xfrm>
            <a:off x="1679413" y="4597308"/>
            <a:ext cx="2645" cy="1020433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Rectangle à coins arrondis 40"/>
          <p:cNvSpPr/>
          <p:nvPr/>
        </p:nvSpPr>
        <p:spPr>
          <a:xfrm>
            <a:off x="458058" y="6482833"/>
            <a:ext cx="2448000" cy="54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Transport Information Filter (TIF)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enumerate all</a:t>
            </a:r>
          </a:p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KSCATEGORY_BDA_TRANSPORT_INFORMATION</a:t>
            </a:r>
          </a:p>
        </p:txBody>
      </p:sp>
      <p:cxnSp>
        <p:nvCxnSpPr>
          <p:cNvPr id="32" name="Straight Arrow Connector 31"/>
          <p:cNvCxnSpPr>
            <a:stCxn id="25" idx="2"/>
            <a:endCxn id="30" idx="0"/>
          </p:cNvCxnSpPr>
          <p:nvPr/>
        </p:nvCxnSpPr>
        <p:spPr>
          <a:xfrm>
            <a:off x="1682058" y="6157741"/>
            <a:ext cx="0" cy="325092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TextBox 34"/>
          <p:cNvSpPr txBox="1"/>
          <p:nvPr/>
        </p:nvSpPr>
        <p:spPr>
          <a:xfrm>
            <a:off x="3497519" y="1520058"/>
            <a:ext cx="390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latin typeface="Cambria" panose="02040503050406030204" pitchFamily="18" charset="0"/>
                <a:ea typeface="Cambria" panose="02040503050406030204" pitchFamily="18" charset="0"/>
              </a:rPr>
              <a:t>put</a:t>
            </a:r>
            <a:endParaRPr lang="en-US" sz="9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2" name="Rectangle à coins arrondis 40"/>
          <p:cNvSpPr/>
          <p:nvPr/>
        </p:nvSpPr>
        <p:spPr>
          <a:xfrm>
            <a:off x="4098679" y="4921018"/>
            <a:ext cx="1987061" cy="377331"/>
          </a:xfrm>
          <a:prstGeom prst="round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900" noProof="1">
                <a:solidFill>
                  <a:schemeClr val="tx1"/>
                </a:solidFill>
                <a:latin typeface="Consolas" panose="020B0609020204030204" pitchFamily="49" charset="0"/>
                <a:ea typeface="Arial Rounded MT Bold" charset="0"/>
                <a:cs typeface="Arial Rounded MT Bold" charset="0"/>
              </a:rPr>
              <a:t>ts::Tuner</a:t>
            </a:r>
            <a:r>
              <a:rPr lang="fr-FR" sz="900" noProof="1">
                <a:solidFill>
                  <a:schemeClr val="tx1"/>
                </a:solidFill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 class</a:t>
            </a:r>
          </a:p>
        </p:txBody>
      </p:sp>
      <p:cxnSp>
        <p:nvCxnSpPr>
          <p:cNvPr id="53" name="Straight Arrow Connector 52"/>
          <p:cNvCxnSpPr>
            <a:stCxn id="21" idx="3"/>
            <a:endCxn id="52" idx="1"/>
          </p:cNvCxnSpPr>
          <p:nvPr/>
        </p:nvCxnSpPr>
        <p:spPr>
          <a:xfrm flipV="1">
            <a:off x="3213584" y="5109684"/>
            <a:ext cx="885095" cy="9997"/>
          </a:xfrm>
          <a:prstGeom prst="straightConnector1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1F8A4C"/>
            </a:solidFill>
            <a:prstDash val="sysDot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TextBox 53"/>
          <p:cNvSpPr txBox="1"/>
          <p:nvPr/>
        </p:nvSpPr>
        <p:spPr>
          <a:xfrm>
            <a:off x="3396073" y="4883018"/>
            <a:ext cx="47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latin typeface="Cambria" panose="02040503050406030204" pitchFamily="18" charset="0"/>
                <a:ea typeface="Cambria" panose="02040503050406030204" pitchFamily="18" charset="0"/>
              </a:rPr>
              <a:t>Read</a:t>
            </a:r>
            <a:endParaRPr lang="en-US" sz="9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7" name="Picture 7" descr="D:\Devel\tsduck\images\tsduck-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335" y="6882930"/>
            <a:ext cx="146050" cy="14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ZoneTexte 241"/>
          <p:cNvSpPr txBox="1"/>
          <p:nvPr/>
        </p:nvSpPr>
        <p:spPr>
          <a:xfrm>
            <a:off x="5783584" y="6902094"/>
            <a:ext cx="302156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700" noProof="1">
                <a:latin typeface="Cambria" panose="02040503050406030204" pitchFamily="18" charset="0"/>
                <a:ea typeface="Arial Rounded MT Bold" charset="0"/>
                <a:cs typeface="Arial Rounded MT Bold" charset="0"/>
              </a:rPr>
              <a:t>TSDuck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530112" y="6429079"/>
            <a:ext cx="2555628" cy="41549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fr-FR" sz="1050" b="1" dirty="0">
                <a:latin typeface="Cambria" panose="02040503050406030204" pitchFamily="18" charset="0"/>
                <a:ea typeface="Cambria" panose="02040503050406030204" pitchFamily="18" charset="0"/>
              </a:rPr>
              <a:t>DirectShow graph for</a:t>
            </a:r>
          </a:p>
          <a:p>
            <a:pPr algn="r"/>
            <a:r>
              <a:rPr lang="fr-FR" sz="1050" b="1" dirty="0">
                <a:latin typeface="Cambria" panose="02040503050406030204" pitchFamily="18" charset="0"/>
                <a:ea typeface="Cambria" panose="02040503050406030204" pitchFamily="18" charset="0"/>
              </a:rPr>
              <a:t> TSDuck tuner on Windows</a:t>
            </a:r>
            <a:endParaRPr lang="en-US" sz="105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6739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429</TotalTime>
  <Words>345</Words>
  <Application>Microsoft Macintosh PowerPoint</Application>
  <PresentationFormat>Format A4 (210 x 297 mm)</PresentationFormat>
  <Paragraphs>163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Arial Rounded MT Bold</vt:lpstr>
      <vt:lpstr>Calibri</vt:lpstr>
      <vt:lpstr>Calibri Light</vt:lpstr>
      <vt:lpstr>Cambria</vt:lpstr>
      <vt:lpstr>Consolas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Thierry Lelégard</dc:creator>
  <cp:lastModifiedBy>Thierry Lelégard</cp:lastModifiedBy>
  <cp:revision>65</cp:revision>
  <dcterms:created xsi:type="dcterms:W3CDTF">2017-05-20T14:29:44Z</dcterms:created>
  <dcterms:modified xsi:type="dcterms:W3CDTF">2019-10-19T16:33:23Z</dcterms:modified>
</cp:coreProperties>
</file>